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61" r:id="rId2"/>
    <p:sldId id="259" r:id="rId3"/>
    <p:sldId id="278" r:id="rId4"/>
    <p:sldId id="279" r:id="rId5"/>
    <p:sldId id="280" r:id="rId6"/>
    <p:sldId id="262" r:id="rId7"/>
    <p:sldId id="265" r:id="rId8"/>
    <p:sldId id="263" r:id="rId9"/>
    <p:sldId id="266" r:id="rId10"/>
    <p:sldId id="267" r:id="rId11"/>
    <p:sldId id="268" r:id="rId12"/>
    <p:sldId id="269" r:id="rId13"/>
    <p:sldId id="270" r:id="rId14"/>
    <p:sldId id="271" r:id="rId15"/>
    <p:sldId id="272" r:id="rId16"/>
    <p:sldId id="273" r:id="rId17"/>
    <p:sldId id="274" r:id="rId18"/>
    <p:sldId id="275" r:id="rId19"/>
    <p:sldId id="276" r:id="rId20"/>
    <p:sldId id="258" r:id="rId21"/>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D6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36" autoAdjust="0"/>
  </p:normalViewPr>
  <p:slideViewPr>
    <p:cSldViewPr>
      <p:cViewPr>
        <p:scale>
          <a:sx n="70" d="100"/>
          <a:sy n="70" d="100"/>
        </p:scale>
        <p:origin x="-2178" y="-8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dirty="0"/>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dirty="0"/>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dirty="0"/>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4AB1A6E-808D-424B-A081-E8F921080751}" type="slidenum">
              <a:rPr lang="en-GB"/>
              <a:pPr/>
              <a:t>‹#›</a:t>
            </a:fld>
            <a:endParaRPr lang="en-GB" dirty="0"/>
          </a:p>
        </p:txBody>
      </p:sp>
    </p:spTree>
    <p:extLst>
      <p:ext uri="{BB962C8B-B14F-4D97-AF65-F5344CB8AC3E}">
        <p14:creationId xmlns:p14="http://schemas.microsoft.com/office/powerpoint/2010/main" val="35783895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48684E-E38F-4879-96A7-BFA1C587FE1C}" type="slidenum">
              <a:rPr lang="en-GB"/>
              <a:pPr/>
              <a:t>1</a:t>
            </a:fld>
            <a:endParaRPr lang="en-GB" dirty="0"/>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D4A01D-D73C-4C99-AF10-E59F15B6E01E}" type="slidenum">
              <a:rPr lang="en-GB"/>
              <a:pPr/>
              <a:t>20</a:t>
            </a:fld>
            <a:endParaRPr lang="en-GB" dirty="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747713" y="1173163"/>
            <a:ext cx="7972425" cy="989012"/>
          </a:xfrm>
        </p:spPr>
        <p:txBody>
          <a:bodyPr tIns="0" bIns="0"/>
          <a:lstStyle>
            <a:lvl1pPr algn="l">
              <a:defRPr b="1" baseline="0">
                <a:solidFill>
                  <a:schemeClr val="tx1"/>
                </a:solidFill>
              </a:defRPr>
            </a:lvl1pPr>
          </a:lstStyle>
          <a:p>
            <a:pPr lvl="0"/>
            <a:r>
              <a:rPr lang="en-US" noProof="0" smtClean="0"/>
              <a:t>Click to edit Master title style</a:t>
            </a:r>
            <a:endParaRPr lang="en-GB" noProof="0" dirty="0" smtClean="0"/>
          </a:p>
        </p:txBody>
      </p:sp>
      <p:sp>
        <p:nvSpPr>
          <p:cNvPr id="9219" name="Rectangle 3"/>
          <p:cNvSpPr>
            <a:spLocks noGrp="1" noChangeArrowheads="1"/>
          </p:cNvSpPr>
          <p:nvPr>
            <p:ph type="subTitle" idx="1"/>
          </p:nvPr>
        </p:nvSpPr>
        <p:spPr>
          <a:xfrm>
            <a:off x="747713" y="2205038"/>
            <a:ext cx="7972425" cy="431800"/>
          </a:xfrm>
        </p:spPr>
        <p:txBody>
          <a:bodyPr tIns="0" bIns="0"/>
          <a:lstStyle>
            <a:lvl1pPr marL="0" indent="0" algn="l">
              <a:spcBef>
                <a:spcPct val="0"/>
              </a:spcBef>
              <a:buFontTx/>
              <a:buNone/>
              <a:defRPr sz="2000" baseline="0"/>
            </a:lvl1pPr>
          </a:lstStyle>
          <a:p>
            <a:pPr lvl="0"/>
            <a:r>
              <a:rPr lang="en-US" noProof="0" smtClean="0"/>
              <a:t>Click to edit Master subtitle style</a:t>
            </a:r>
            <a:endParaRPr lang="en-GB" noProof="0" dirty="0" smtClean="0"/>
          </a:p>
        </p:txBody>
      </p:sp>
      <p:pic>
        <p:nvPicPr>
          <p:cNvPr id="9223" name="Picture 8" descr="HoganLovells_382_300dpiRGB.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675" y="0"/>
            <a:ext cx="828675"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8" name="Text Box 12"/>
          <p:cNvSpPr txBox="1">
            <a:spLocks noChangeArrowheads="1"/>
          </p:cNvSpPr>
          <p:nvPr userDrawn="1"/>
        </p:nvSpPr>
        <p:spPr bwMode="auto">
          <a:xfrm>
            <a:off x="165100" y="3417888"/>
            <a:ext cx="8826500" cy="360362"/>
          </a:xfrm>
          <a:prstGeom prst="rect">
            <a:avLst/>
          </a:prstGeom>
          <a:solidFill>
            <a:schemeClr val="bg2"/>
          </a:solidFill>
          <a:ln>
            <a:noFill/>
          </a:ln>
          <a:effectLst/>
          <a:extLst/>
        </p:spPr>
        <p:txBody>
          <a:bodyPr/>
          <a:lstStyle/>
          <a:p>
            <a:pPr>
              <a:spcBef>
                <a:spcPct val="50000"/>
              </a:spcBef>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62E0BBFD-3C28-455B-B3E3-FD8D1415BAC5}" type="slidenum">
              <a:rPr lang="en-GB"/>
              <a:pPr/>
              <a:t>‹#›</a:t>
            </a:fld>
            <a:endParaRPr lang="en-GB" dirty="0"/>
          </a:p>
        </p:txBody>
      </p:sp>
    </p:spTree>
    <p:extLst>
      <p:ext uri="{BB962C8B-B14F-4D97-AF65-F5344CB8AC3E}">
        <p14:creationId xmlns:p14="http://schemas.microsoft.com/office/powerpoint/2010/main" val="2459532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6900F539-779A-4056-A6CE-C2D4C907B6BB}" type="slidenum">
              <a:rPr lang="en-GB"/>
              <a:pPr/>
              <a:t>‹#›</a:t>
            </a:fld>
            <a:endParaRPr lang="en-GB" dirty="0"/>
          </a:p>
        </p:txBody>
      </p:sp>
    </p:spTree>
    <p:extLst>
      <p:ext uri="{BB962C8B-B14F-4D97-AF65-F5344CB8AC3E}">
        <p14:creationId xmlns:p14="http://schemas.microsoft.com/office/powerpoint/2010/main" val="2060118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fld id="{AA4F091D-DC9C-4789-9E10-5978E56A7AB8}" type="slidenum">
              <a:rPr lang="en-GB"/>
              <a:pPr/>
              <a:t>‹#›</a:t>
            </a:fld>
            <a:endParaRPr lang="en-GB" dirty="0"/>
          </a:p>
        </p:txBody>
      </p:sp>
    </p:spTree>
    <p:extLst>
      <p:ext uri="{BB962C8B-B14F-4D97-AF65-F5344CB8AC3E}">
        <p14:creationId xmlns:p14="http://schemas.microsoft.com/office/powerpoint/2010/main" val="1110642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EB2F8A79-76FC-4A74-8EA6-43961E5D5C9F}" type="slidenum">
              <a:rPr lang="en-GB"/>
              <a:pPr/>
              <a:t>‹#›</a:t>
            </a:fld>
            <a:endParaRPr lang="en-GB" dirty="0"/>
          </a:p>
        </p:txBody>
      </p:sp>
    </p:spTree>
    <p:extLst>
      <p:ext uri="{BB962C8B-B14F-4D97-AF65-F5344CB8AC3E}">
        <p14:creationId xmlns:p14="http://schemas.microsoft.com/office/powerpoint/2010/main" val="3129080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5100" y="0"/>
            <a:ext cx="89693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endParaRPr lang="en-GB" dirty="0" smtClean="0"/>
          </a:p>
        </p:txBody>
      </p:sp>
      <p:sp>
        <p:nvSpPr>
          <p:cNvPr id="1027" name="Rectangle 3"/>
          <p:cNvSpPr>
            <a:spLocks noGrp="1" noChangeArrowheads="1"/>
          </p:cNvSpPr>
          <p:nvPr>
            <p:ph type="body" idx="1"/>
          </p:nvPr>
        </p:nvSpPr>
        <p:spPr bwMode="auto">
          <a:xfrm>
            <a:off x="165100" y="1449388"/>
            <a:ext cx="8794750" cy="500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8" name="Line 22"/>
          <p:cNvSpPr>
            <a:spLocks noChangeShapeType="1"/>
          </p:cNvSpPr>
          <p:nvPr/>
        </p:nvSpPr>
        <p:spPr bwMode="auto">
          <a:xfrm>
            <a:off x="82550" y="1141413"/>
            <a:ext cx="8969375" cy="0"/>
          </a:xfrm>
          <a:prstGeom prst="line">
            <a:avLst/>
          </a:prstGeom>
          <a:noFill/>
          <a:ln w="12700">
            <a:solidFill>
              <a:schemeClr val="tx1"/>
            </a:solidFill>
            <a:round/>
            <a:headEnd/>
            <a:tailEnd/>
          </a:ln>
        </p:spPr>
        <p:txBody>
          <a:bodyPr/>
          <a:lstStyle/>
          <a:p>
            <a:pPr>
              <a:defRPr/>
            </a:pPr>
            <a:endParaRPr lang="de-DE" sz="1000" b="1" dirty="0">
              <a:ea typeface="Arial Unicode MS" pitchFamily="34" charset="-128"/>
              <a:cs typeface="Arial Unicode MS" pitchFamily="34" charset="-128"/>
            </a:endParaRPr>
          </a:p>
        </p:txBody>
      </p:sp>
      <p:sp>
        <p:nvSpPr>
          <p:cNvPr id="1035" name="Text Box 11"/>
          <p:cNvSpPr txBox="1">
            <a:spLocks noChangeArrowheads="1"/>
          </p:cNvSpPr>
          <p:nvPr/>
        </p:nvSpPr>
        <p:spPr bwMode="auto">
          <a:xfrm>
            <a:off x="0" y="6477000"/>
            <a:ext cx="9145588" cy="381000"/>
          </a:xfrm>
          <a:prstGeom prst="rect">
            <a:avLst/>
          </a:prstGeom>
          <a:solidFill>
            <a:schemeClr val="bg2"/>
          </a:solidFill>
          <a:ln>
            <a:noFill/>
          </a:ln>
          <a:effectLst/>
          <a:extLst/>
        </p:spPr>
        <p:txBody>
          <a:bodyPr wrap="none"/>
          <a:lstStyle/>
          <a:p>
            <a:endParaRPr lang="en-US" dirty="0"/>
          </a:p>
        </p:txBody>
      </p:sp>
      <p:sp>
        <p:nvSpPr>
          <p:cNvPr id="1034" name="Text Box 10"/>
          <p:cNvSpPr txBox="1">
            <a:spLocks noChangeArrowheads="1"/>
          </p:cNvSpPr>
          <p:nvPr/>
        </p:nvSpPr>
        <p:spPr bwMode="auto">
          <a:xfrm>
            <a:off x="165100" y="6477000"/>
            <a:ext cx="149542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spcBef>
                <a:spcPct val="50000"/>
              </a:spcBef>
            </a:pPr>
            <a:r>
              <a:rPr lang="en-GB" sz="800" baseline="0" noProof="1">
                <a:solidFill>
                  <a:schemeClr val="tx1"/>
                </a:solidFill>
                <a:latin typeface="+mn-lt"/>
              </a:rPr>
              <a:t>www.hoganlovells.com</a:t>
            </a:r>
          </a:p>
        </p:txBody>
      </p:sp>
      <p:sp>
        <p:nvSpPr>
          <p:cNvPr id="1030" name="Rectangle 6"/>
          <p:cNvSpPr>
            <a:spLocks noGrp="1" noChangeArrowheads="1"/>
          </p:cNvSpPr>
          <p:nvPr>
            <p:ph type="sldNum" sz="quarter" idx="4"/>
          </p:nvPr>
        </p:nvSpPr>
        <p:spPr bwMode="auto">
          <a:xfrm>
            <a:off x="8428038" y="6494463"/>
            <a:ext cx="496887"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a:defRPr sz="800" baseline="0">
                <a:solidFill>
                  <a:schemeClr val="tx1"/>
                </a:solidFill>
                <a:latin typeface="+mn-lt"/>
              </a:defRPr>
            </a:lvl1pPr>
          </a:lstStyle>
          <a:p>
            <a:fld id="{8CC62162-A410-474D-A552-FAE86DCA70D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hf hdr="0" ftr="0" dt="0"/>
  <p:txStyles>
    <p:titleStyle>
      <a:lvl1pPr algn="l" rtl="0" eaLnBrk="1" fontAlgn="base" hangingPunct="1">
        <a:spcBef>
          <a:spcPct val="0"/>
        </a:spcBef>
        <a:spcAft>
          <a:spcPct val="0"/>
        </a:spcAft>
        <a:defRPr sz="3200" baseline="0">
          <a:solidFill>
            <a:schemeClr val="tx1"/>
          </a:solidFill>
          <a:latin typeface="+mj-lt"/>
          <a:ea typeface="+mj-ea"/>
          <a:cs typeface="+mj-cs"/>
        </a:defRPr>
      </a:lvl1pPr>
      <a:lvl2pPr algn="l" rtl="0" eaLnBrk="1" fontAlgn="base" hangingPunct="1">
        <a:spcBef>
          <a:spcPct val="0"/>
        </a:spcBef>
        <a:spcAft>
          <a:spcPct val="0"/>
        </a:spcAft>
        <a:defRPr sz="3200">
          <a:solidFill>
            <a:schemeClr val="tx2"/>
          </a:solidFill>
          <a:latin typeface="Arial" charset="0"/>
        </a:defRPr>
      </a:lvl2pPr>
      <a:lvl3pPr algn="l" rtl="0" eaLnBrk="1" fontAlgn="base" hangingPunct="1">
        <a:spcBef>
          <a:spcPct val="0"/>
        </a:spcBef>
        <a:spcAft>
          <a:spcPct val="0"/>
        </a:spcAft>
        <a:defRPr sz="3200">
          <a:solidFill>
            <a:schemeClr val="tx2"/>
          </a:solidFill>
          <a:latin typeface="Arial" charset="0"/>
        </a:defRPr>
      </a:lvl3pPr>
      <a:lvl4pPr algn="l" rtl="0" eaLnBrk="1" fontAlgn="base" hangingPunct="1">
        <a:spcBef>
          <a:spcPct val="0"/>
        </a:spcBef>
        <a:spcAft>
          <a:spcPct val="0"/>
        </a:spcAft>
        <a:defRPr sz="3200">
          <a:solidFill>
            <a:schemeClr val="tx2"/>
          </a:solidFill>
          <a:latin typeface="Arial" charset="0"/>
        </a:defRPr>
      </a:lvl4pPr>
      <a:lvl5pPr algn="l" rtl="0" eaLnBrk="1" fontAlgn="base" hangingPunct="1">
        <a:spcBef>
          <a:spcPct val="0"/>
        </a:spcBef>
        <a:spcAft>
          <a:spcPct val="0"/>
        </a:spcAft>
        <a:defRPr sz="3200">
          <a:solidFill>
            <a:schemeClr val="tx2"/>
          </a:solidFill>
          <a:latin typeface="Arial" charset="0"/>
        </a:defRPr>
      </a:lvl5pPr>
      <a:lvl6pPr marL="457200" algn="l" rtl="0" eaLnBrk="1" fontAlgn="base" hangingPunct="1">
        <a:spcBef>
          <a:spcPct val="0"/>
        </a:spcBef>
        <a:spcAft>
          <a:spcPct val="0"/>
        </a:spcAft>
        <a:defRPr sz="3200">
          <a:solidFill>
            <a:schemeClr val="tx2"/>
          </a:solidFill>
          <a:latin typeface="Arial" charset="0"/>
        </a:defRPr>
      </a:lvl6pPr>
      <a:lvl7pPr marL="914400" algn="l" rtl="0" eaLnBrk="1" fontAlgn="base" hangingPunct="1">
        <a:spcBef>
          <a:spcPct val="0"/>
        </a:spcBef>
        <a:spcAft>
          <a:spcPct val="0"/>
        </a:spcAft>
        <a:defRPr sz="3200">
          <a:solidFill>
            <a:schemeClr val="tx2"/>
          </a:solidFill>
          <a:latin typeface="Arial" charset="0"/>
        </a:defRPr>
      </a:lvl7pPr>
      <a:lvl8pPr marL="1371600" algn="l" rtl="0" eaLnBrk="1" fontAlgn="base" hangingPunct="1">
        <a:spcBef>
          <a:spcPct val="0"/>
        </a:spcBef>
        <a:spcAft>
          <a:spcPct val="0"/>
        </a:spcAft>
        <a:defRPr sz="3200">
          <a:solidFill>
            <a:schemeClr val="tx2"/>
          </a:solidFill>
          <a:latin typeface="Arial" charset="0"/>
        </a:defRPr>
      </a:lvl8pPr>
      <a:lvl9pPr marL="1828800" algn="l" rtl="0" eaLnBrk="1" fontAlgn="base" hangingPunct="1">
        <a:spcBef>
          <a:spcPct val="0"/>
        </a:spcBef>
        <a:spcAft>
          <a:spcPct val="0"/>
        </a:spcAft>
        <a:defRPr sz="3200">
          <a:solidFill>
            <a:schemeClr val="tx2"/>
          </a:solidFill>
          <a:latin typeface="Arial" charset="0"/>
        </a:defRPr>
      </a:lvl9pPr>
    </p:titleStyle>
    <p:bodyStyle>
      <a:lvl1pPr marL="358775" indent="-358775" algn="l" rtl="0" eaLnBrk="1" fontAlgn="base" hangingPunct="1">
        <a:spcBef>
          <a:spcPct val="20000"/>
        </a:spcBef>
        <a:spcAft>
          <a:spcPct val="0"/>
        </a:spcAft>
        <a:buChar char="•"/>
        <a:defRPr sz="2800" baseline="0">
          <a:solidFill>
            <a:schemeClr val="tx1"/>
          </a:solidFill>
          <a:latin typeface="+mn-lt"/>
          <a:ea typeface="+mn-ea"/>
          <a:cs typeface="+mn-cs"/>
        </a:defRPr>
      </a:lvl1pPr>
      <a:lvl2pPr marL="717550" indent="-357188" algn="l" rtl="0" eaLnBrk="1" fontAlgn="base" hangingPunct="1">
        <a:spcBef>
          <a:spcPct val="20000"/>
        </a:spcBef>
        <a:spcAft>
          <a:spcPct val="0"/>
        </a:spcAft>
        <a:buChar char="–"/>
        <a:defRPr sz="2400" baseline="0">
          <a:solidFill>
            <a:schemeClr val="tx1"/>
          </a:solidFill>
          <a:latin typeface="+mn-lt"/>
        </a:defRPr>
      </a:lvl2pPr>
      <a:lvl3pPr marL="1076325" indent="-357188" algn="l" rtl="0" eaLnBrk="1" fontAlgn="base" hangingPunct="1">
        <a:spcBef>
          <a:spcPct val="20000"/>
        </a:spcBef>
        <a:spcAft>
          <a:spcPct val="0"/>
        </a:spcAft>
        <a:buChar char="•"/>
        <a:defRPr sz="2000" baseline="0">
          <a:solidFill>
            <a:schemeClr val="tx1"/>
          </a:solidFill>
          <a:latin typeface="+mn-lt"/>
        </a:defRPr>
      </a:lvl3pPr>
      <a:lvl4pPr marL="1433513" indent="-355600" algn="l" rtl="0" eaLnBrk="1" fontAlgn="base" hangingPunct="1">
        <a:spcBef>
          <a:spcPct val="20000"/>
        </a:spcBef>
        <a:spcAft>
          <a:spcPct val="0"/>
        </a:spcAft>
        <a:buChar char="–"/>
        <a:defRPr baseline="0">
          <a:solidFill>
            <a:schemeClr val="tx1"/>
          </a:solidFill>
          <a:latin typeface="+mn-lt"/>
        </a:defRPr>
      </a:lvl4pPr>
      <a:lvl5pPr marL="1792288" indent="-357188" algn="l" rtl="0" eaLnBrk="1" fontAlgn="base" hangingPunct="1">
        <a:spcBef>
          <a:spcPct val="20000"/>
        </a:spcBef>
        <a:spcAft>
          <a:spcPct val="0"/>
        </a:spcAft>
        <a:buChar char="•"/>
        <a:defRPr sz="1600" baseline="0">
          <a:solidFill>
            <a:schemeClr val="tx1"/>
          </a:solidFill>
          <a:latin typeface="+mn-lt"/>
        </a:defRPr>
      </a:lvl5pPr>
      <a:lvl6pPr marL="2249488" indent="-357188" algn="l" rtl="0" eaLnBrk="1" fontAlgn="base" hangingPunct="1">
        <a:spcBef>
          <a:spcPct val="20000"/>
        </a:spcBef>
        <a:spcAft>
          <a:spcPct val="0"/>
        </a:spcAft>
        <a:buChar char="•"/>
        <a:defRPr sz="1600">
          <a:solidFill>
            <a:schemeClr val="tx1"/>
          </a:solidFill>
          <a:latin typeface="+mn-lt"/>
        </a:defRPr>
      </a:lvl6pPr>
      <a:lvl7pPr marL="2706688" indent="-357188" algn="l" rtl="0" eaLnBrk="1" fontAlgn="base" hangingPunct="1">
        <a:spcBef>
          <a:spcPct val="20000"/>
        </a:spcBef>
        <a:spcAft>
          <a:spcPct val="0"/>
        </a:spcAft>
        <a:buChar char="•"/>
        <a:defRPr sz="1600">
          <a:solidFill>
            <a:schemeClr val="tx1"/>
          </a:solidFill>
          <a:latin typeface="+mn-lt"/>
        </a:defRPr>
      </a:lvl7pPr>
      <a:lvl8pPr marL="3163888" indent="-357188" algn="l" rtl="0" eaLnBrk="1" fontAlgn="base" hangingPunct="1">
        <a:spcBef>
          <a:spcPct val="20000"/>
        </a:spcBef>
        <a:spcAft>
          <a:spcPct val="0"/>
        </a:spcAft>
        <a:buChar char="•"/>
        <a:defRPr sz="1600">
          <a:solidFill>
            <a:schemeClr val="tx1"/>
          </a:solidFill>
          <a:latin typeface="+mn-lt"/>
        </a:defRPr>
      </a:lvl8pPr>
      <a:lvl9pPr marL="3621088" indent="-357188"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747713" y="3157538"/>
            <a:ext cx="2193925"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bIns="0"/>
          <a:lstStyle/>
          <a:p>
            <a:pPr>
              <a:spcBef>
                <a:spcPct val="50000"/>
              </a:spcBef>
            </a:pPr>
            <a:r>
              <a:rPr lang="en-GB" sz="1200" dirty="0" smtClean="0">
                <a:latin typeface="+mn-lt"/>
              </a:rPr>
              <a:t>October 18, 2011</a:t>
            </a:r>
            <a:endParaRPr lang="en-GB" sz="1200" dirty="0">
              <a:latin typeface="+mn-lt"/>
            </a:endParaRPr>
          </a:p>
        </p:txBody>
      </p:sp>
      <p:pic>
        <p:nvPicPr>
          <p:cNvPr id="24580" name="Picture 17" descr="brid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100" y="3778250"/>
            <a:ext cx="8829675" cy="287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Rectangle 5"/>
          <p:cNvSpPr>
            <a:spLocks noGrp="1" noChangeArrowheads="1"/>
          </p:cNvSpPr>
          <p:nvPr>
            <p:ph type="ctrTitle"/>
          </p:nvPr>
        </p:nvSpPr>
        <p:spPr>
          <a:xfrm>
            <a:off x="783430" y="990600"/>
            <a:ext cx="7972425" cy="1555751"/>
          </a:xfrm>
          <a:noFill/>
          <a:ln/>
        </p:spPr>
        <p:txBody>
          <a:bodyPr/>
          <a:lstStyle/>
          <a:p>
            <a:pPr>
              <a:lnSpc>
                <a:spcPct val="90000"/>
              </a:lnSpc>
            </a:pP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US" sz="2800" dirty="0"/>
              <a:t/>
            </a:r>
            <a:br>
              <a:rPr lang="en-US" sz="2800" dirty="0"/>
            </a:br>
            <a:r>
              <a:rPr lang="en-US" sz="2400" dirty="0"/>
              <a:t>Device Development in Obesity and Metabolic Disease </a:t>
            </a:r>
            <a:r>
              <a:rPr lang="en-US" sz="2400" dirty="0" smtClean="0"/>
              <a:t>(DDOMD) Workshop</a:t>
            </a:r>
            <a:br>
              <a:rPr lang="en-US" sz="2400" dirty="0" smtClean="0"/>
            </a:br>
            <a:r>
              <a:rPr lang="en-US" sz="2400" dirty="0"/>
              <a:t/>
            </a:r>
            <a:br>
              <a:rPr lang="en-US" sz="2400" dirty="0"/>
            </a:br>
            <a:r>
              <a:rPr lang="en-US" sz="2400" dirty="0"/>
              <a:t>Regulatory Considerations in Device Development</a:t>
            </a:r>
            <a:endParaRPr lang="en-GB" sz="2400" dirty="0"/>
          </a:p>
        </p:txBody>
      </p:sp>
      <p:sp>
        <p:nvSpPr>
          <p:cNvPr id="24583" name="Rectangle 7"/>
          <p:cNvSpPr>
            <a:spLocks noChangeArrowheads="1"/>
          </p:cNvSpPr>
          <p:nvPr/>
        </p:nvSpPr>
        <p:spPr bwMode="auto">
          <a:xfrm>
            <a:off x="747713" y="2698750"/>
            <a:ext cx="7972425" cy="39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bIns="0"/>
          <a:lstStyle/>
          <a:p>
            <a:pPr>
              <a:lnSpc>
                <a:spcPct val="90000"/>
              </a:lnSpc>
            </a:pPr>
            <a:endParaRPr lang="en-GB" sz="1500" dirty="0"/>
          </a:p>
        </p:txBody>
      </p:sp>
      <p:sp>
        <p:nvSpPr>
          <p:cNvPr id="3" name="Rectangle 2"/>
          <p:cNvSpPr/>
          <p:nvPr/>
        </p:nvSpPr>
        <p:spPr>
          <a:xfrm>
            <a:off x="778667" y="2725500"/>
            <a:ext cx="6167437" cy="369332"/>
          </a:xfrm>
          <a:prstGeom prst="rect">
            <a:avLst/>
          </a:prstGeom>
        </p:spPr>
        <p:txBody>
          <a:bodyPr wrap="square">
            <a:spAutoFit/>
          </a:bodyPr>
          <a:lstStyle/>
          <a:p>
            <a:r>
              <a:rPr lang="en-US" dirty="0" smtClean="0"/>
              <a:t>Jonathan </a:t>
            </a:r>
            <a:r>
              <a:rPr lang="en-US" dirty="0"/>
              <a:t>S. Kahan, Partner, Hogan Lovells US LLP</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Design Issues</a:t>
            </a:r>
            <a:endParaRPr lang="en-US" dirty="0"/>
          </a:p>
        </p:txBody>
      </p:sp>
      <p:sp>
        <p:nvSpPr>
          <p:cNvPr id="3" name="Content Placeholder 2"/>
          <p:cNvSpPr>
            <a:spLocks noGrp="1"/>
          </p:cNvSpPr>
          <p:nvPr>
            <p:ph idx="1"/>
          </p:nvPr>
        </p:nvSpPr>
        <p:spPr/>
        <p:txBody>
          <a:bodyPr/>
          <a:lstStyle/>
          <a:p>
            <a:pPr marL="0" indent="0">
              <a:buNone/>
            </a:pPr>
            <a:r>
              <a:rPr lang="en-US" i="1" dirty="0" smtClean="0"/>
              <a:t>Regulatory </a:t>
            </a:r>
            <a:r>
              <a:rPr lang="en-US" i="1" dirty="0"/>
              <a:t>Challenge:  </a:t>
            </a:r>
            <a:endParaRPr lang="en-US" i="1" dirty="0" smtClean="0"/>
          </a:p>
          <a:p>
            <a:r>
              <a:rPr lang="en-US" dirty="0" smtClean="0"/>
              <a:t>FDA’s thinking on the appropriate study design has evolved and is still, to some degree, still evolving </a:t>
            </a:r>
          </a:p>
          <a:p>
            <a:r>
              <a:rPr lang="en-US" dirty="0" smtClean="0"/>
              <a:t>Sponsors are reluctant to accept study design recommendations from the agency that are not appropriately tailored to that specific device’s intended use and risk benefit profile</a:t>
            </a:r>
            <a:endParaRPr lang="en-US"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10</a:t>
            </a:fld>
            <a:endParaRPr lang="en-GB" dirty="0"/>
          </a:p>
        </p:txBody>
      </p:sp>
    </p:spTree>
    <p:extLst>
      <p:ext uri="{BB962C8B-B14F-4D97-AF65-F5344CB8AC3E}">
        <p14:creationId xmlns:p14="http://schemas.microsoft.com/office/powerpoint/2010/main" val="33863035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There </a:t>
            </a:r>
            <a:r>
              <a:rPr lang="en-US" sz="2400" dirty="0"/>
              <a:t>has been an evolution </a:t>
            </a:r>
            <a:r>
              <a:rPr lang="en-US" sz="2400" dirty="0" smtClean="0"/>
              <a:t>in </a:t>
            </a:r>
            <a:r>
              <a:rPr lang="en-US" sz="2400" dirty="0"/>
              <a:t>the type of study </a:t>
            </a:r>
            <a:r>
              <a:rPr lang="en-US" sz="2400" dirty="0" smtClean="0"/>
              <a:t>design </a:t>
            </a:r>
            <a:r>
              <a:rPr lang="en-US" sz="2400" dirty="0"/>
              <a:t>that FDA </a:t>
            </a:r>
            <a:r>
              <a:rPr lang="en-US" sz="2400" dirty="0" smtClean="0"/>
              <a:t>has considered to </a:t>
            </a:r>
            <a:r>
              <a:rPr lang="en-US" sz="2400" dirty="0"/>
              <a:t>support approval of </a:t>
            </a:r>
            <a:r>
              <a:rPr lang="en-US" sz="2400" dirty="0" smtClean="0"/>
              <a:t>weight loss devices </a:t>
            </a:r>
            <a:endParaRPr lang="en-US" sz="2400" dirty="0">
              <a:solidFill>
                <a:srgbClr val="FF0000"/>
              </a:solidFill>
            </a:endParaRPr>
          </a:p>
          <a:p>
            <a:pPr lvl="2"/>
            <a:r>
              <a:rPr lang="en-US" dirty="0" smtClean="0"/>
              <a:t>Single-arm studies</a:t>
            </a:r>
          </a:p>
          <a:p>
            <a:pPr lvl="2"/>
            <a:r>
              <a:rPr lang="en-US" dirty="0"/>
              <a:t>H</a:t>
            </a:r>
            <a:r>
              <a:rPr lang="en-US" dirty="0" smtClean="0"/>
              <a:t>istorical controls</a:t>
            </a:r>
          </a:p>
          <a:p>
            <a:pPr lvl="2"/>
            <a:r>
              <a:rPr lang="en-US" dirty="0" smtClean="0"/>
              <a:t>Controlled studies </a:t>
            </a:r>
          </a:p>
          <a:p>
            <a:pPr lvl="4"/>
            <a:r>
              <a:rPr lang="en-US" dirty="0" smtClean="0"/>
              <a:t>Inactive controls</a:t>
            </a:r>
            <a:endParaRPr lang="en-US" dirty="0"/>
          </a:p>
          <a:p>
            <a:pPr lvl="4"/>
            <a:r>
              <a:rPr lang="en-US" dirty="0" smtClean="0"/>
              <a:t>Active </a:t>
            </a:r>
            <a:r>
              <a:rPr lang="en-US" dirty="0"/>
              <a:t>controls </a:t>
            </a:r>
            <a:endParaRPr lang="en-US" dirty="0" smtClean="0"/>
          </a:p>
          <a:p>
            <a:pPr lvl="4"/>
            <a:r>
              <a:rPr lang="en-US" dirty="0" smtClean="0"/>
              <a:t>Sham or placebo controls</a:t>
            </a:r>
            <a:endParaRPr lang="en-US" dirty="0"/>
          </a:p>
          <a:p>
            <a:pPr lvl="4"/>
            <a:r>
              <a:rPr lang="en-US" dirty="0" smtClean="0"/>
              <a:t>Cross </a:t>
            </a:r>
            <a:r>
              <a:rPr lang="en-US" dirty="0"/>
              <a:t>over designs with diet and </a:t>
            </a:r>
            <a:r>
              <a:rPr lang="en-US" dirty="0" smtClean="0"/>
              <a:t>exercise</a:t>
            </a:r>
          </a:p>
          <a:p>
            <a:pPr lvl="2"/>
            <a:r>
              <a:rPr lang="en-US" dirty="0" smtClean="0"/>
              <a:t>RCTs</a:t>
            </a:r>
          </a:p>
          <a:p>
            <a:r>
              <a:rPr lang="en-US" sz="2400" dirty="0" smtClean="0"/>
              <a:t>The “one-size-fits-all” approach to study design and clinical comparator does not accommodate the different set of elements that these newer devices present</a:t>
            </a:r>
          </a:p>
        </p:txBody>
      </p:sp>
      <p:sp>
        <p:nvSpPr>
          <p:cNvPr id="4" name="Slide Number Placeholder 3"/>
          <p:cNvSpPr>
            <a:spLocks noGrp="1"/>
          </p:cNvSpPr>
          <p:nvPr>
            <p:ph type="sldNum" sz="quarter" idx="10"/>
          </p:nvPr>
        </p:nvSpPr>
        <p:spPr/>
        <p:txBody>
          <a:bodyPr/>
          <a:lstStyle/>
          <a:p>
            <a:fld id="{62E0BBFD-3C28-455B-B3E3-FD8D1415BAC5}" type="slidenum">
              <a:rPr lang="en-GB" smtClean="0"/>
              <a:pPr/>
              <a:t>11</a:t>
            </a:fld>
            <a:endParaRPr lang="en-GB" dirty="0"/>
          </a:p>
        </p:txBody>
      </p:sp>
      <p:sp>
        <p:nvSpPr>
          <p:cNvPr id="5" name="Title 1"/>
          <p:cNvSpPr>
            <a:spLocks noGrp="1"/>
          </p:cNvSpPr>
          <p:nvPr>
            <p:ph type="title"/>
          </p:nvPr>
        </p:nvSpPr>
        <p:spPr/>
        <p:txBody>
          <a:bodyPr/>
          <a:lstStyle/>
          <a:p>
            <a:r>
              <a:rPr lang="en-US" dirty="0" smtClean="0"/>
              <a:t>Study Design Issues</a:t>
            </a:r>
            <a:endParaRPr lang="en-US" dirty="0"/>
          </a:p>
        </p:txBody>
      </p:sp>
    </p:spTree>
    <p:extLst>
      <p:ext uri="{BB962C8B-B14F-4D97-AF65-F5344CB8AC3E}">
        <p14:creationId xmlns:p14="http://schemas.microsoft.com/office/powerpoint/2010/main" val="16205512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a:t>The </a:t>
            </a:r>
            <a:r>
              <a:rPr lang="en-US" sz="2400" dirty="0" smtClean="0"/>
              <a:t>main driver of clinical study design choice, </a:t>
            </a:r>
            <a:r>
              <a:rPr lang="en-US" sz="2400" dirty="0"/>
              <a:t>including the choice of </a:t>
            </a:r>
            <a:r>
              <a:rPr lang="en-US" sz="2400" dirty="0" smtClean="0"/>
              <a:t>an appropriate </a:t>
            </a:r>
            <a:r>
              <a:rPr lang="en-US" sz="2400" dirty="0"/>
              <a:t>clinical </a:t>
            </a:r>
            <a:r>
              <a:rPr lang="en-US" sz="2400" dirty="0" smtClean="0"/>
              <a:t>comparator, should be the intended </a:t>
            </a:r>
            <a:r>
              <a:rPr lang="en-US" sz="2400" dirty="0"/>
              <a:t>use/indications for </a:t>
            </a:r>
            <a:r>
              <a:rPr lang="en-US" sz="2400" dirty="0" smtClean="0"/>
              <a:t>use of the device</a:t>
            </a:r>
          </a:p>
          <a:p>
            <a:pPr lvl="2"/>
            <a:r>
              <a:rPr lang="en-US" sz="1800" dirty="0"/>
              <a:t>T</a:t>
            </a:r>
            <a:r>
              <a:rPr lang="en-US" sz="1800" dirty="0" smtClean="0"/>
              <a:t>he t</a:t>
            </a:r>
            <a:r>
              <a:rPr lang="en-US" sz="1800" dirty="0" smtClean="0">
                <a:solidFill>
                  <a:prstClr val="black"/>
                </a:solidFill>
              </a:rPr>
              <a:t>emporary </a:t>
            </a:r>
            <a:r>
              <a:rPr lang="en-US" sz="1800" dirty="0">
                <a:solidFill>
                  <a:prstClr val="black"/>
                </a:solidFill>
              </a:rPr>
              <a:t>nature of </a:t>
            </a:r>
            <a:r>
              <a:rPr lang="en-US" sz="1800" dirty="0" smtClean="0">
                <a:solidFill>
                  <a:prstClr val="black"/>
                </a:solidFill>
              </a:rPr>
              <a:t>some implants and the less obese populations </a:t>
            </a:r>
            <a:r>
              <a:rPr lang="en-US" sz="1800" dirty="0" smtClean="0"/>
              <a:t>being targeted will necessarily play into this assessment</a:t>
            </a:r>
          </a:p>
          <a:p>
            <a:r>
              <a:rPr lang="en-US" sz="2400" dirty="0" smtClean="0"/>
              <a:t>An important consideration in the targeted weight loss included in the primary effectiveness endpoint should depend on the risk/benefit of the device</a:t>
            </a:r>
          </a:p>
          <a:p>
            <a:r>
              <a:rPr lang="en-US" sz="2400" dirty="0" smtClean="0"/>
              <a:t>Other key considerations</a:t>
            </a:r>
          </a:p>
          <a:p>
            <a:pPr lvl="3"/>
            <a:r>
              <a:rPr lang="en-US" sz="1600" dirty="0" smtClean="0"/>
              <a:t>Implantation procedure </a:t>
            </a:r>
          </a:p>
          <a:p>
            <a:pPr lvl="3"/>
            <a:r>
              <a:rPr lang="en-US" sz="1600" dirty="0"/>
              <a:t>R</a:t>
            </a:r>
            <a:r>
              <a:rPr lang="en-US" sz="1600" dirty="0" smtClean="0"/>
              <a:t>emovability </a:t>
            </a:r>
            <a:r>
              <a:rPr lang="en-US" sz="1600" dirty="0"/>
              <a:t>of the </a:t>
            </a:r>
            <a:r>
              <a:rPr lang="en-US" sz="1600" dirty="0" smtClean="0"/>
              <a:t>device</a:t>
            </a:r>
          </a:p>
          <a:p>
            <a:pPr lvl="3"/>
            <a:r>
              <a:rPr lang="en-US" sz="1600" dirty="0"/>
              <a:t>A</a:t>
            </a:r>
            <a:r>
              <a:rPr lang="en-US" sz="1600" dirty="0" smtClean="0"/>
              <a:t>bility </a:t>
            </a:r>
            <a:r>
              <a:rPr lang="en-US" sz="1600" dirty="0"/>
              <a:t>to </a:t>
            </a:r>
            <a:r>
              <a:rPr lang="en-US" sz="1600" dirty="0" smtClean="0"/>
              <a:t>utilize </a:t>
            </a:r>
            <a:r>
              <a:rPr lang="en-US" sz="1600" dirty="0"/>
              <a:t>a sham </a:t>
            </a:r>
            <a:r>
              <a:rPr lang="en-US" sz="1600" dirty="0" smtClean="0"/>
              <a:t>control and the placebo effect</a:t>
            </a:r>
          </a:p>
          <a:p>
            <a:pPr lvl="3"/>
            <a:r>
              <a:rPr lang="en-US" sz="1600" dirty="0"/>
              <a:t>A</a:t>
            </a:r>
            <a:r>
              <a:rPr lang="en-US" sz="1600" dirty="0" smtClean="0"/>
              <a:t>nticipated </a:t>
            </a:r>
            <a:r>
              <a:rPr lang="en-US" sz="1600" dirty="0"/>
              <a:t>compliance issues with the treatment and control groups (</a:t>
            </a:r>
            <a:r>
              <a:rPr lang="en-US" sz="1600" dirty="0" smtClean="0"/>
              <a:t>particularly </a:t>
            </a:r>
            <a:r>
              <a:rPr lang="en-US" sz="1600" dirty="0"/>
              <a:t>diet and exercise </a:t>
            </a:r>
            <a:r>
              <a:rPr lang="en-US" sz="1600" dirty="0" smtClean="0"/>
              <a:t>groups)</a:t>
            </a:r>
          </a:p>
          <a:p>
            <a:pPr lvl="3"/>
            <a:r>
              <a:rPr lang="en-US" sz="1600" dirty="0" smtClean="0"/>
              <a:t>The enhanced effect in the control</a:t>
            </a:r>
            <a:endParaRPr lang="en-US" sz="1600" dirty="0"/>
          </a:p>
          <a:p>
            <a:endParaRPr lang="en-US"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12</a:t>
            </a:fld>
            <a:endParaRPr lang="en-GB" dirty="0"/>
          </a:p>
        </p:txBody>
      </p:sp>
      <p:sp>
        <p:nvSpPr>
          <p:cNvPr id="5" name="Title 1"/>
          <p:cNvSpPr>
            <a:spLocks noGrp="1"/>
          </p:cNvSpPr>
          <p:nvPr>
            <p:ph type="title"/>
          </p:nvPr>
        </p:nvSpPr>
        <p:spPr/>
        <p:txBody>
          <a:bodyPr/>
          <a:lstStyle/>
          <a:p>
            <a:r>
              <a:rPr lang="en-US" dirty="0" smtClean="0"/>
              <a:t>Study Design Issues</a:t>
            </a:r>
            <a:endParaRPr lang="en-US" dirty="0"/>
          </a:p>
        </p:txBody>
      </p:sp>
    </p:spTree>
    <p:extLst>
      <p:ext uri="{BB962C8B-B14F-4D97-AF65-F5344CB8AC3E}">
        <p14:creationId xmlns:p14="http://schemas.microsoft.com/office/powerpoint/2010/main" val="25796593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i="1" dirty="0"/>
              <a:t>Solution:  </a:t>
            </a:r>
            <a:endParaRPr lang="en-US" i="1" dirty="0" smtClean="0"/>
          </a:p>
          <a:p>
            <a:r>
              <a:rPr lang="en-US" dirty="0" smtClean="0"/>
              <a:t>Industry </a:t>
            </a:r>
            <a:r>
              <a:rPr lang="en-US" dirty="0"/>
              <a:t>needs more flexibility to tailor the design of </a:t>
            </a:r>
            <a:r>
              <a:rPr lang="en-US" dirty="0" smtClean="0"/>
              <a:t>pivotal clinical </a:t>
            </a:r>
            <a:r>
              <a:rPr lang="en-US" dirty="0"/>
              <a:t>trials such that the study provides the necessary data </a:t>
            </a:r>
            <a:r>
              <a:rPr lang="en-US" dirty="0" smtClean="0"/>
              <a:t>to support </a:t>
            </a:r>
            <a:r>
              <a:rPr lang="en-US" dirty="0"/>
              <a:t>the claims </a:t>
            </a:r>
            <a:r>
              <a:rPr lang="en-US" dirty="0" smtClean="0"/>
              <a:t>for that specific device – </a:t>
            </a:r>
            <a:r>
              <a:rPr lang="en-US" dirty="0"/>
              <a:t>not more or less</a:t>
            </a:r>
          </a:p>
          <a:p>
            <a:endParaRPr lang="en-US"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13</a:t>
            </a:fld>
            <a:endParaRPr lang="en-GB" dirty="0"/>
          </a:p>
        </p:txBody>
      </p:sp>
      <p:sp>
        <p:nvSpPr>
          <p:cNvPr id="5" name="Title 1"/>
          <p:cNvSpPr>
            <a:spLocks noGrp="1"/>
          </p:cNvSpPr>
          <p:nvPr>
            <p:ph type="title"/>
          </p:nvPr>
        </p:nvSpPr>
        <p:spPr/>
        <p:txBody>
          <a:bodyPr/>
          <a:lstStyle/>
          <a:p>
            <a:r>
              <a:rPr lang="en-US" dirty="0" smtClean="0"/>
              <a:t>Study Design Issues</a:t>
            </a:r>
            <a:endParaRPr lang="en-US" dirty="0"/>
          </a:p>
        </p:txBody>
      </p:sp>
    </p:spTree>
    <p:extLst>
      <p:ext uri="{BB962C8B-B14F-4D97-AF65-F5344CB8AC3E}">
        <p14:creationId xmlns:p14="http://schemas.microsoft.com/office/powerpoint/2010/main" val="28319229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i="1" dirty="0"/>
              <a:t>Regulatory Challenge:  </a:t>
            </a:r>
            <a:endParaRPr lang="en-US" sz="2400" i="1" dirty="0" smtClean="0"/>
          </a:p>
          <a:p>
            <a:r>
              <a:rPr lang="en-US" sz="2400" dirty="0" smtClean="0"/>
              <a:t>FDA’s expectation for </a:t>
            </a:r>
            <a:r>
              <a:rPr lang="en-US" sz="2400" dirty="0"/>
              <a:t>the primary efficacy </a:t>
            </a:r>
            <a:r>
              <a:rPr lang="en-US" sz="2400" dirty="0" smtClean="0"/>
              <a:t>endpoint </a:t>
            </a:r>
            <a:r>
              <a:rPr lang="en-US" sz="2400" dirty="0"/>
              <a:t>for pivotal clinical studies of weight loss devices </a:t>
            </a:r>
            <a:r>
              <a:rPr lang="en-US" sz="2400" dirty="0" smtClean="0"/>
              <a:t>is a one size fits all approach </a:t>
            </a:r>
            <a:r>
              <a:rPr lang="en-US" sz="2400" dirty="0"/>
              <a:t>based on the </a:t>
            </a:r>
            <a:r>
              <a:rPr lang="en-US" sz="2400" dirty="0" smtClean="0"/>
              <a:t>more invasive FDA approved devices (laparoscopic bands</a:t>
            </a:r>
            <a:r>
              <a:rPr lang="en-US" sz="2400" dirty="0" smtClean="0"/>
              <a:t>), </a:t>
            </a:r>
            <a:r>
              <a:rPr lang="en-US" sz="2400" dirty="0"/>
              <a:t>and </a:t>
            </a:r>
            <a:r>
              <a:rPr lang="en-US" sz="2400" dirty="0" smtClean="0"/>
              <a:t>has </a:t>
            </a:r>
            <a:r>
              <a:rPr lang="en-US" sz="2400" dirty="0"/>
              <a:t>not evolved to allow for variations in device designs and the associated </a:t>
            </a:r>
            <a:r>
              <a:rPr lang="en-US" sz="2400" dirty="0" smtClean="0"/>
              <a:t>effects </a:t>
            </a:r>
            <a:r>
              <a:rPr lang="en-US" sz="2400" dirty="0"/>
              <a:t>on </a:t>
            </a:r>
            <a:r>
              <a:rPr lang="en-US" sz="2400" dirty="0" smtClean="0"/>
              <a:t>the indications </a:t>
            </a:r>
            <a:r>
              <a:rPr lang="en-US" sz="2400" dirty="0"/>
              <a:t>for use, safety and efficacy </a:t>
            </a:r>
            <a:r>
              <a:rPr lang="en-US" sz="2400" dirty="0" smtClean="0"/>
              <a:t>profiles</a:t>
            </a:r>
          </a:p>
          <a:p>
            <a:pPr marL="0" indent="0">
              <a:buNone/>
            </a:pPr>
            <a:r>
              <a:rPr lang="en-US" sz="2400" i="1" dirty="0" smtClean="0"/>
              <a:t>Implication:  </a:t>
            </a:r>
          </a:p>
          <a:p>
            <a:r>
              <a:rPr lang="en-US" sz="2400" dirty="0" smtClean="0"/>
              <a:t>FDA’s </a:t>
            </a:r>
            <a:r>
              <a:rPr lang="en-US" sz="2400" dirty="0"/>
              <a:t>effectiveness endpoint is statistically unobtainable for many </a:t>
            </a:r>
            <a:r>
              <a:rPr lang="en-US" sz="2400" dirty="0" smtClean="0"/>
              <a:t>of the newer generation weight </a:t>
            </a:r>
            <a:r>
              <a:rPr lang="en-US" sz="2400" dirty="0"/>
              <a:t>loss devices </a:t>
            </a:r>
            <a:r>
              <a:rPr lang="en-US" sz="2400" dirty="0" smtClean="0"/>
              <a:t>that are designed to offer reasonable (but perhaps less dramatic) effectiveness but a better safety profile than </a:t>
            </a:r>
            <a:r>
              <a:rPr lang="en-US" sz="2400" dirty="0"/>
              <a:t>currently approved more invasive </a:t>
            </a:r>
            <a:r>
              <a:rPr lang="en-US" sz="2400" dirty="0" smtClean="0"/>
              <a:t>devices</a:t>
            </a:r>
            <a:endParaRPr lang="en-US" sz="2400"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14</a:t>
            </a:fld>
            <a:endParaRPr lang="en-GB" dirty="0"/>
          </a:p>
        </p:txBody>
      </p:sp>
      <p:sp>
        <p:nvSpPr>
          <p:cNvPr id="5" name="Title 1"/>
          <p:cNvSpPr>
            <a:spLocks noGrp="1"/>
          </p:cNvSpPr>
          <p:nvPr>
            <p:ph type="title"/>
          </p:nvPr>
        </p:nvSpPr>
        <p:spPr/>
        <p:txBody>
          <a:bodyPr/>
          <a:lstStyle/>
          <a:p>
            <a:r>
              <a:rPr lang="en-US" dirty="0" smtClean="0"/>
              <a:t>Endpoints</a:t>
            </a:r>
            <a:endParaRPr lang="en-US" dirty="0"/>
          </a:p>
        </p:txBody>
      </p:sp>
    </p:spTree>
    <p:extLst>
      <p:ext uri="{BB962C8B-B14F-4D97-AF65-F5344CB8AC3E}">
        <p14:creationId xmlns:p14="http://schemas.microsoft.com/office/powerpoint/2010/main" val="35020919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000" dirty="0" smtClean="0"/>
              <a:t>FDA is currently, to the best of our knowledge, expecting </a:t>
            </a:r>
            <a:r>
              <a:rPr lang="en-US" sz="2000" dirty="0"/>
              <a:t>the following primary </a:t>
            </a:r>
            <a:r>
              <a:rPr lang="en-US" sz="2000" dirty="0" smtClean="0"/>
              <a:t>efficacy endpoint, </a:t>
            </a:r>
            <a:r>
              <a:rPr lang="en-US" sz="2000" dirty="0"/>
              <a:t>regardless of the </a:t>
            </a:r>
            <a:r>
              <a:rPr lang="en-US" sz="2000" dirty="0" smtClean="0"/>
              <a:t>device in question:</a:t>
            </a:r>
          </a:p>
          <a:p>
            <a:pPr marL="0" indent="0">
              <a:buNone/>
            </a:pPr>
            <a:endParaRPr lang="en-US" sz="2000" dirty="0" smtClean="0"/>
          </a:p>
          <a:p>
            <a:pPr marL="360362" lvl="1" indent="0" algn="ctr">
              <a:buNone/>
            </a:pPr>
            <a:r>
              <a:rPr lang="en-US" sz="1800" dirty="0" smtClean="0"/>
              <a:t>Mean </a:t>
            </a:r>
            <a:r>
              <a:rPr lang="en-US" sz="1800" dirty="0"/>
              <a:t>% </a:t>
            </a:r>
            <a:r>
              <a:rPr lang="en-US" sz="1800" dirty="0" smtClean="0"/>
              <a:t>EWL </a:t>
            </a:r>
            <a:r>
              <a:rPr lang="en-US" sz="1800" dirty="0"/>
              <a:t>active &gt; mean % EWL </a:t>
            </a:r>
            <a:r>
              <a:rPr lang="en-US" sz="1800" dirty="0" smtClean="0"/>
              <a:t>control </a:t>
            </a:r>
            <a:r>
              <a:rPr lang="en-US" sz="1800" dirty="0"/>
              <a:t>+ 25%;  </a:t>
            </a:r>
            <a:endParaRPr lang="en-US" sz="1800" dirty="0" smtClean="0"/>
          </a:p>
          <a:p>
            <a:pPr marL="360362" lvl="1" indent="0" algn="ctr">
              <a:buNone/>
            </a:pPr>
            <a:r>
              <a:rPr lang="en-US" sz="1800" dirty="0" smtClean="0"/>
              <a:t>AND </a:t>
            </a:r>
          </a:p>
          <a:p>
            <a:pPr marL="360362" lvl="1" indent="0" algn="ctr">
              <a:buNone/>
            </a:pPr>
            <a:r>
              <a:rPr lang="en-US" sz="1800" dirty="0" smtClean="0"/>
              <a:t>Active </a:t>
            </a:r>
            <a:r>
              <a:rPr lang="en-US" sz="1800" dirty="0"/>
              <a:t>group responders &gt; 50% </a:t>
            </a:r>
            <a:endParaRPr lang="en-US" sz="1800" dirty="0" smtClean="0"/>
          </a:p>
          <a:p>
            <a:pPr marL="360362" lvl="1" indent="0" algn="ctr">
              <a:buNone/>
            </a:pPr>
            <a:r>
              <a:rPr lang="en-US" sz="1800" i="1" dirty="0" smtClean="0"/>
              <a:t>(</a:t>
            </a:r>
            <a:r>
              <a:rPr lang="en-US" sz="1800" i="1" dirty="0"/>
              <a:t>where responders are defined by &gt;25% </a:t>
            </a:r>
            <a:r>
              <a:rPr lang="en-US" sz="1800" i="1" dirty="0" smtClean="0"/>
              <a:t>EWL)</a:t>
            </a:r>
          </a:p>
          <a:p>
            <a:pPr marL="360362" lvl="1" indent="0" algn="ctr">
              <a:buNone/>
            </a:pPr>
            <a:endParaRPr lang="en-US" sz="1800" i="1" dirty="0" smtClean="0"/>
          </a:p>
          <a:p>
            <a:r>
              <a:rPr lang="en-US" sz="2000" dirty="0" smtClean="0"/>
              <a:t>Thus, FDA is routinely expecting </a:t>
            </a:r>
            <a:r>
              <a:rPr lang="en-US" sz="2000" dirty="0"/>
              <a:t>the study </a:t>
            </a:r>
            <a:r>
              <a:rPr lang="en-US" sz="2000" dirty="0" smtClean="0"/>
              <a:t>to </a:t>
            </a:r>
            <a:r>
              <a:rPr lang="en-US" sz="2000" dirty="0"/>
              <a:t>be powered to </a:t>
            </a:r>
            <a:r>
              <a:rPr lang="en-US" sz="2000" dirty="0" smtClean="0"/>
              <a:t>show:</a:t>
            </a:r>
          </a:p>
          <a:p>
            <a:pPr lvl="1"/>
            <a:r>
              <a:rPr lang="en-US" sz="1600" dirty="0" smtClean="0"/>
              <a:t> A clinically </a:t>
            </a:r>
            <a:r>
              <a:rPr lang="en-US" sz="1600" dirty="0"/>
              <a:t>significant difference between the control and treatment </a:t>
            </a:r>
            <a:r>
              <a:rPr lang="en-US" sz="1600" dirty="0" smtClean="0"/>
              <a:t>groups, and</a:t>
            </a:r>
          </a:p>
          <a:p>
            <a:pPr lvl="1"/>
            <a:r>
              <a:rPr lang="en-US" sz="1600" dirty="0" smtClean="0"/>
              <a:t>Not just a statistically significant difference in mean %EWL between groups but a demonstration that the difference is significant using </a:t>
            </a:r>
            <a:r>
              <a:rPr lang="en-US" sz="1600" dirty="0"/>
              <a:t>a positive superiority </a:t>
            </a:r>
            <a:r>
              <a:rPr lang="en-US" sz="1600" dirty="0" smtClean="0"/>
              <a:t>delta of 25% (a very high hurdle).</a:t>
            </a:r>
          </a:p>
          <a:p>
            <a:pPr lvl="1"/>
            <a:r>
              <a:rPr lang="en-US" sz="1600" dirty="0" smtClean="0"/>
              <a:t>This can be complicated where there is an unexpected enhanced effectiveness in the control group</a:t>
            </a:r>
          </a:p>
          <a:p>
            <a:pPr lvl="1"/>
            <a:r>
              <a:rPr lang="en-US" sz="1600" dirty="0" smtClean="0"/>
              <a:t>The FDA approved devices were not required to meet this standard</a:t>
            </a:r>
            <a:endParaRPr lang="en-US" sz="1600" dirty="0"/>
          </a:p>
          <a:p>
            <a:pPr marL="0" indent="0">
              <a:buNone/>
            </a:pPr>
            <a:endParaRPr lang="en-US" sz="2400"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15</a:t>
            </a:fld>
            <a:endParaRPr lang="en-GB" dirty="0"/>
          </a:p>
        </p:txBody>
      </p:sp>
      <p:sp>
        <p:nvSpPr>
          <p:cNvPr id="5" name="Title 1"/>
          <p:cNvSpPr>
            <a:spLocks noGrp="1"/>
          </p:cNvSpPr>
          <p:nvPr>
            <p:ph type="title"/>
          </p:nvPr>
        </p:nvSpPr>
        <p:spPr/>
        <p:txBody>
          <a:bodyPr/>
          <a:lstStyle/>
          <a:p>
            <a:r>
              <a:rPr lang="en-US" dirty="0" smtClean="0"/>
              <a:t>Endpoints</a:t>
            </a:r>
            <a:endParaRPr lang="en-US" dirty="0"/>
          </a:p>
        </p:txBody>
      </p:sp>
    </p:spTree>
    <p:extLst>
      <p:ext uri="{BB962C8B-B14F-4D97-AF65-F5344CB8AC3E}">
        <p14:creationId xmlns:p14="http://schemas.microsoft.com/office/powerpoint/2010/main" val="22290034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The elements of many of the newer weight </a:t>
            </a:r>
            <a:r>
              <a:rPr lang="en-US" sz="2400" dirty="0"/>
              <a:t>loss </a:t>
            </a:r>
            <a:r>
              <a:rPr lang="en-US" sz="2400" dirty="0" smtClean="0"/>
              <a:t>devices, in conjunction with the control arm selection, can impact a sponsor’s ability to meet FDA’s efficacy endpoint   </a:t>
            </a:r>
          </a:p>
          <a:p>
            <a:pPr lvl="3"/>
            <a:r>
              <a:rPr lang="en-US" sz="2000" dirty="0" smtClean="0">
                <a:solidFill>
                  <a:prstClr val="black"/>
                </a:solidFill>
              </a:rPr>
              <a:t>Example:  Targeting a lower </a:t>
            </a:r>
            <a:r>
              <a:rPr lang="en-US" sz="2000" dirty="0">
                <a:solidFill>
                  <a:prstClr val="black"/>
                </a:solidFill>
              </a:rPr>
              <a:t>BMI population </a:t>
            </a:r>
            <a:r>
              <a:rPr lang="en-US" sz="2000" dirty="0" smtClean="0">
                <a:solidFill>
                  <a:prstClr val="black"/>
                </a:solidFill>
              </a:rPr>
              <a:t>may make </a:t>
            </a:r>
            <a:r>
              <a:rPr lang="en-US" sz="2000" dirty="0">
                <a:solidFill>
                  <a:prstClr val="black"/>
                </a:solidFill>
              </a:rPr>
              <a:t>it difficult to demonstrate a statistically significant difference between the two </a:t>
            </a:r>
            <a:r>
              <a:rPr lang="en-US" sz="2000" dirty="0" smtClean="0">
                <a:solidFill>
                  <a:prstClr val="black"/>
                </a:solidFill>
              </a:rPr>
              <a:t>arms when the amount of excess weight to be lost in this population generally is not as great</a:t>
            </a:r>
            <a:endParaRPr lang="en-US" sz="2000" dirty="0">
              <a:solidFill>
                <a:prstClr val="black"/>
              </a:solidFill>
            </a:endParaRPr>
          </a:p>
          <a:p>
            <a:pPr lvl="3"/>
            <a:r>
              <a:rPr lang="en-US" sz="2000" dirty="0" smtClean="0">
                <a:solidFill>
                  <a:prstClr val="black"/>
                </a:solidFill>
              </a:rPr>
              <a:t>Example:  Less </a:t>
            </a:r>
            <a:r>
              <a:rPr lang="en-US" sz="2000" dirty="0">
                <a:solidFill>
                  <a:prstClr val="black"/>
                </a:solidFill>
              </a:rPr>
              <a:t>dramatic treatment </a:t>
            </a:r>
            <a:r>
              <a:rPr lang="en-US" sz="2000" dirty="0" smtClean="0">
                <a:solidFill>
                  <a:prstClr val="black"/>
                </a:solidFill>
              </a:rPr>
              <a:t>effect of a less invasive device, in conjunction with a high placebo effect in a sham control, may also make it difficult to demonstrate a statistically significant difference between the two arms </a:t>
            </a:r>
          </a:p>
          <a:p>
            <a:r>
              <a:rPr lang="en-US" sz="2400" dirty="0" smtClean="0">
                <a:solidFill>
                  <a:prstClr val="black"/>
                </a:solidFill>
              </a:rPr>
              <a:t>These elements also can impact a sponsor’s ability to demonstrate that clinical effect is meaningful</a:t>
            </a:r>
            <a:endParaRPr lang="en-US" sz="2400" dirty="0"/>
          </a:p>
          <a:p>
            <a:pPr marL="0" indent="0">
              <a:buNone/>
            </a:pPr>
            <a:endParaRPr lang="en-US" sz="2400"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16</a:t>
            </a:fld>
            <a:endParaRPr lang="en-GB" dirty="0"/>
          </a:p>
        </p:txBody>
      </p:sp>
      <p:sp>
        <p:nvSpPr>
          <p:cNvPr id="5" name="Title 1"/>
          <p:cNvSpPr>
            <a:spLocks noGrp="1"/>
          </p:cNvSpPr>
          <p:nvPr>
            <p:ph type="title"/>
          </p:nvPr>
        </p:nvSpPr>
        <p:spPr/>
        <p:txBody>
          <a:bodyPr/>
          <a:lstStyle/>
          <a:p>
            <a:r>
              <a:rPr lang="en-US" dirty="0" smtClean="0"/>
              <a:t>Endpoints</a:t>
            </a:r>
            <a:endParaRPr lang="en-US" dirty="0"/>
          </a:p>
        </p:txBody>
      </p:sp>
    </p:spTree>
    <p:extLst>
      <p:ext uri="{BB962C8B-B14F-4D97-AF65-F5344CB8AC3E}">
        <p14:creationId xmlns:p14="http://schemas.microsoft.com/office/powerpoint/2010/main" val="28292245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a:t>FDA’s effectiveness endpoint is statistically unobtainable for many weight loss </a:t>
            </a:r>
            <a:r>
              <a:rPr lang="en-US" sz="2400" dirty="0" smtClean="0"/>
              <a:t>devices, which can lead sponsors to difficult choices:</a:t>
            </a:r>
            <a:endParaRPr lang="en-US" sz="2400" dirty="0"/>
          </a:p>
          <a:p>
            <a:pPr lvl="3"/>
            <a:r>
              <a:rPr lang="en-US" dirty="0" smtClean="0"/>
              <a:t>Conduct the </a:t>
            </a:r>
            <a:r>
              <a:rPr lang="en-US" dirty="0"/>
              <a:t>clinical study with </a:t>
            </a:r>
            <a:r>
              <a:rPr lang="en-US" dirty="0" smtClean="0"/>
              <a:t>a seemingly </a:t>
            </a:r>
            <a:r>
              <a:rPr lang="en-US" dirty="0"/>
              <a:t>unobtainable primary efficacy </a:t>
            </a:r>
            <a:r>
              <a:rPr lang="en-US" dirty="0" smtClean="0"/>
              <a:t>endpoint </a:t>
            </a:r>
            <a:r>
              <a:rPr lang="en-US" dirty="0"/>
              <a:t>and, if the study fails </a:t>
            </a:r>
            <a:r>
              <a:rPr lang="en-US" dirty="0" smtClean="0"/>
              <a:t>to meet the endpoint</a:t>
            </a:r>
            <a:r>
              <a:rPr lang="en-US" dirty="0"/>
              <a:t>, hope that an advisory panel recommends, and FDA agrees, on </a:t>
            </a:r>
            <a:r>
              <a:rPr lang="en-US" dirty="0" smtClean="0"/>
              <a:t>approval</a:t>
            </a:r>
          </a:p>
          <a:p>
            <a:pPr lvl="3"/>
            <a:r>
              <a:rPr lang="en-US" dirty="0" smtClean="0"/>
              <a:t>Proceed </a:t>
            </a:r>
            <a:r>
              <a:rPr lang="en-US" dirty="0"/>
              <a:t>with a clinical study </a:t>
            </a:r>
            <a:r>
              <a:rPr lang="en-US" dirty="0" smtClean="0"/>
              <a:t>OUS or under </a:t>
            </a:r>
            <a:r>
              <a:rPr lang="en-US" dirty="0"/>
              <a:t>either a conditional approval with </a:t>
            </a:r>
            <a:r>
              <a:rPr lang="en-US" dirty="0" smtClean="0"/>
              <a:t>a non-FDA </a:t>
            </a:r>
            <a:r>
              <a:rPr lang="en-US" dirty="0"/>
              <a:t>sanctioned </a:t>
            </a:r>
            <a:r>
              <a:rPr lang="en-US" dirty="0" smtClean="0"/>
              <a:t>endpoint, or </a:t>
            </a:r>
            <a:r>
              <a:rPr lang="en-US" dirty="0"/>
              <a:t>full approval, but under a possible FDA </a:t>
            </a:r>
            <a:r>
              <a:rPr lang="en-US" dirty="0" smtClean="0"/>
              <a:t>Advisory stating </a:t>
            </a:r>
            <a:r>
              <a:rPr lang="en-US" dirty="0"/>
              <a:t>that FDA </a:t>
            </a:r>
            <a:r>
              <a:rPr lang="en-US" dirty="0" smtClean="0"/>
              <a:t>recommended </a:t>
            </a:r>
            <a:r>
              <a:rPr lang="en-US" dirty="0"/>
              <a:t>an </a:t>
            </a:r>
            <a:r>
              <a:rPr lang="en-US" dirty="0" smtClean="0"/>
              <a:t>alternative approach</a:t>
            </a:r>
          </a:p>
          <a:p>
            <a:r>
              <a:rPr lang="en-US" sz="2400" dirty="0" smtClean="0"/>
              <a:t>Both approaches run considerable regulatory (and financial) risk for companies</a:t>
            </a:r>
          </a:p>
          <a:p>
            <a:pPr lvl="2"/>
            <a:r>
              <a:rPr lang="en-US" sz="1600" dirty="0" smtClean="0"/>
              <a:t>Investors do not want to invest in companies where devices may have shown great weight loss promise in clinical studies outside the </a:t>
            </a:r>
            <a:r>
              <a:rPr lang="en-US" sz="1600" dirty="0" smtClean="0"/>
              <a:t>U.S., </a:t>
            </a:r>
            <a:r>
              <a:rPr lang="en-US" sz="1600" dirty="0" smtClean="0"/>
              <a:t>but where devices may not be able to achieve FDA’s one size fits all weight loss goal without consideration for the </a:t>
            </a:r>
            <a:r>
              <a:rPr lang="en-US" sz="1600" dirty="0" smtClean="0"/>
              <a:t>risk/benefit </a:t>
            </a:r>
            <a:r>
              <a:rPr lang="en-US" sz="1600" dirty="0" smtClean="0"/>
              <a:t>ratio of the device</a:t>
            </a:r>
            <a:endParaRPr lang="en-US" sz="1600"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17</a:t>
            </a:fld>
            <a:endParaRPr lang="en-GB" dirty="0"/>
          </a:p>
        </p:txBody>
      </p:sp>
      <p:sp>
        <p:nvSpPr>
          <p:cNvPr id="5" name="Title 1"/>
          <p:cNvSpPr>
            <a:spLocks noGrp="1"/>
          </p:cNvSpPr>
          <p:nvPr>
            <p:ph type="title"/>
          </p:nvPr>
        </p:nvSpPr>
        <p:spPr/>
        <p:txBody>
          <a:bodyPr/>
          <a:lstStyle/>
          <a:p>
            <a:r>
              <a:rPr lang="en-US" dirty="0" smtClean="0"/>
              <a:t>Endpoints</a:t>
            </a:r>
            <a:endParaRPr lang="en-US" dirty="0"/>
          </a:p>
        </p:txBody>
      </p:sp>
    </p:spTree>
    <p:extLst>
      <p:ext uri="{BB962C8B-B14F-4D97-AF65-F5344CB8AC3E}">
        <p14:creationId xmlns:p14="http://schemas.microsoft.com/office/powerpoint/2010/main" val="13464880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i="1" dirty="0"/>
              <a:t>Solution:  </a:t>
            </a:r>
            <a:endParaRPr lang="en-US" sz="2400" i="1" dirty="0" smtClean="0"/>
          </a:p>
          <a:p>
            <a:r>
              <a:rPr lang="en-US" sz="2400" dirty="0"/>
              <a:t>M</a:t>
            </a:r>
            <a:r>
              <a:rPr lang="en-US" sz="2400" dirty="0" smtClean="0"/>
              <a:t>ore </a:t>
            </a:r>
            <a:r>
              <a:rPr lang="en-US" sz="2400" dirty="0"/>
              <a:t>flexibility </a:t>
            </a:r>
            <a:r>
              <a:rPr lang="en-US" sz="2400" dirty="0" smtClean="0"/>
              <a:t>is needed to </a:t>
            </a:r>
            <a:r>
              <a:rPr lang="en-US" sz="2400" dirty="0"/>
              <a:t>tailor the primary efficacy endpoint </a:t>
            </a:r>
            <a:r>
              <a:rPr lang="en-US" sz="2400" dirty="0" smtClean="0"/>
              <a:t>for pivotal clinical studies to account for the different profiles of these newer devices</a:t>
            </a:r>
          </a:p>
          <a:p>
            <a:pPr lvl="1"/>
            <a:r>
              <a:rPr lang="en-US" sz="2000" dirty="0"/>
              <a:t>Companies should not be forced into pivotal clinical study designs where the </a:t>
            </a:r>
            <a:r>
              <a:rPr lang="en-US" sz="2000" dirty="0" smtClean="0"/>
              <a:t>FDA-specified </a:t>
            </a:r>
            <a:r>
              <a:rPr lang="en-US" sz="2000" dirty="0"/>
              <a:t>study endpoints are not targeted to the specific device and are not likely to be met</a:t>
            </a:r>
          </a:p>
          <a:p>
            <a:pPr lvl="1"/>
            <a:r>
              <a:rPr lang="en-US" sz="2000" dirty="0" smtClean="0"/>
              <a:t>Meaningful </a:t>
            </a:r>
            <a:r>
              <a:rPr lang="en-US" sz="2000" dirty="0"/>
              <a:t>clinical </a:t>
            </a:r>
            <a:r>
              <a:rPr lang="en-US" sz="2000" dirty="0" smtClean="0"/>
              <a:t>benefit should be based </a:t>
            </a:r>
            <a:r>
              <a:rPr lang="en-US" sz="2000" dirty="0"/>
              <a:t>on the type of device </a:t>
            </a:r>
            <a:r>
              <a:rPr lang="en-US" sz="2000" dirty="0" smtClean="0"/>
              <a:t>and </a:t>
            </a:r>
            <a:r>
              <a:rPr lang="en-US" sz="2000" dirty="0"/>
              <a:t>proposed indications </a:t>
            </a:r>
            <a:r>
              <a:rPr lang="en-US" sz="2000" dirty="0" smtClean="0"/>
              <a:t>for use</a:t>
            </a:r>
            <a:endParaRPr lang="en-US" sz="2000"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18</a:t>
            </a:fld>
            <a:endParaRPr lang="en-GB" dirty="0"/>
          </a:p>
        </p:txBody>
      </p:sp>
      <p:sp>
        <p:nvSpPr>
          <p:cNvPr id="5" name="Title 1"/>
          <p:cNvSpPr>
            <a:spLocks noGrp="1"/>
          </p:cNvSpPr>
          <p:nvPr>
            <p:ph type="title"/>
          </p:nvPr>
        </p:nvSpPr>
        <p:spPr/>
        <p:txBody>
          <a:bodyPr/>
          <a:lstStyle/>
          <a:p>
            <a:r>
              <a:rPr lang="en-US" dirty="0" smtClean="0"/>
              <a:t>Endpoints</a:t>
            </a:r>
            <a:endParaRPr lang="en-US" dirty="0"/>
          </a:p>
        </p:txBody>
      </p:sp>
    </p:spTree>
    <p:extLst>
      <p:ext uri="{BB962C8B-B14F-4D97-AF65-F5344CB8AC3E}">
        <p14:creationId xmlns:p14="http://schemas.microsoft.com/office/powerpoint/2010/main" val="34648208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z="2400" dirty="0"/>
              <a:t>F</a:t>
            </a:r>
            <a:r>
              <a:rPr lang="en-US" sz="2400" dirty="0" smtClean="0"/>
              <a:t>lexibility is needed in the regulatory approach to weight loss devices to account for the diversity of devices and the new elements presented by these devices such as different indications for use and risk/benefit profiles</a:t>
            </a:r>
          </a:p>
          <a:p>
            <a:pPr lvl="0"/>
            <a:r>
              <a:rPr lang="en-US" sz="2400" dirty="0" smtClean="0"/>
              <a:t>A </a:t>
            </a:r>
            <a:r>
              <a:rPr lang="en-US" sz="2400" dirty="0"/>
              <a:t>g</a:t>
            </a:r>
            <a:r>
              <a:rPr lang="en-US" sz="2400" dirty="0" smtClean="0"/>
              <a:t>uidance </a:t>
            </a:r>
            <a:r>
              <a:rPr lang="en-US" sz="2400" dirty="0"/>
              <a:t>d</a:t>
            </a:r>
            <a:r>
              <a:rPr lang="en-US" sz="2400" dirty="0" smtClean="0"/>
              <a:t>ocument that sets forth a framework for clinical study requirements for different types of weight loss devices, where the newer elements of these devices are considered, would be immensely valuable</a:t>
            </a:r>
            <a:endParaRPr lang="en-US" sz="3200"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19</a:t>
            </a:fld>
            <a:endParaRPr lang="en-GB" dirty="0"/>
          </a:p>
        </p:txBody>
      </p:sp>
      <p:sp>
        <p:nvSpPr>
          <p:cNvPr id="5" name="Title 1"/>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16884900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3C3CE14-193D-442A-B67C-887A6D4A8036}" type="slidenum">
              <a:rPr lang="en-GB"/>
              <a:pPr/>
              <a:t>2</a:t>
            </a:fld>
            <a:endParaRPr lang="en-GB" dirty="0"/>
          </a:p>
        </p:txBody>
      </p:sp>
      <p:sp>
        <p:nvSpPr>
          <p:cNvPr id="19458" name="Rectangle 2"/>
          <p:cNvSpPr>
            <a:spLocks noGrp="1" noChangeArrowheads="1"/>
          </p:cNvSpPr>
          <p:nvPr>
            <p:ph type="title"/>
          </p:nvPr>
        </p:nvSpPr>
        <p:spPr/>
        <p:txBody>
          <a:bodyPr/>
          <a:lstStyle/>
          <a:p>
            <a:r>
              <a:rPr lang="en-US" dirty="0" smtClean="0"/>
              <a:t>Traditional Regulatory Paradigm </a:t>
            </a:r>
            <a:br>
              <a:rPr lang="en-US" dirty="0" smtClean="0"/>
            </a:br>
            <a:r>
              <a:rPr lang="en-US" dirty="0" smtClean="0"/>
              <a:t>for Obesity Devices</a:t>
            </a:r>
            <a:endParaRPr lang="en-US" dirty="0"/>
          </a:p>
        </p:txBody>
      </p:sp>
      <p:sp>
        <p:nvSpPr>
          <p:cNvPr id="19459" name="Rectangle 3"/>
          <p:cNvSpPr>
            <a:spLocks noGrp="1" noChangeArrowheads="1"/>
          </p:cNvSpPr>
          <p:nvPr>
            <p:ph type="body" idx="1"/>
          </p:nvPr>
        </p:nvSpPr>
        <p:spPr/>
        <p:txBody>
          <a:bodyPr/>
          <a:lstStyle/>
          <a:p>
            <a:r>
              <a:rPr lang="en-US" sz="2400" dirty="0" smtClean="0"/>
              <a:t>Sponsor conducts preliminary preclinical and first-in-human studies (often OUS)</a:t>
            </a:r>
          </a:p>
          <a:p>
            <a:r>
              <a:rPr lang="en-US" sz="2400" dirty="0" smtClean="0"/>
              <a:t>Upon completion of preliminary studies, a pre-IDE is submitted to FDA with a proposed pilot study protocol</a:t>
            </a:r>
          </a:p>
          <a:p>
            <a:pPr lvl="1"/>
            <a:r>
              <a:rPr lang="en-US" dirty="0" smtClean="0"/>
              <a:t>Pilot study is often ultimately conducted OUS (EU), and is often the basis for CE Mark</a:t>
            </a:r>
          </a:p>
          <a:p>
            <a:r>
              <a:rPr lang="en-US" sz="2400" dirty="0" smtClean="0"/>
              <a:t>IDE submitted and, hopefully approved</a:t>
            </a:r>
          </a:p>
          <a:p>
            <a:r>
              <a:rPr lang="en-US" sz="2400" dirty="0" smtClean="0"/>
              <a:t>Study conducted</a:t>
            </a:r>
          </a:p>
          <a:p>
            <a:r>
              <a:rPr lang="en-US" sz="2400" dirty="0" smtClean="0"/>
              <a:t>Pre-PMA meeting</a:t>
            </a:r>
          </a:p>
          <a:p>
            <a:r>
              <a:rPr lang="en-US" sz="2400" dirty="0" smtClean="0"/>
              <a:t>PMA filed</a:t>
            </a:r>
          </a:p>
          <a:p>
            <a:r>
              <a:rPr lang="en-US" sz="2400" dirty="0" smtClean="0"/>
              <a:t>Approval, hopefully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5376" name="Straight Connector 16"/>
          <p:cNvCxnSpPr>
            <a:cxnSpLocks noChangeShapeType="1"/>
          </p:cNvCxnSpPr>
          <p:nvPr/>
        </p:nvCxnSpPr>
        <p:spPr bwMode="auto">
          <a:xfrm>
            <a:off x="207963" y="3716338"/>
            <a:ext cx="8777287" cy="9525"/>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cxnSp>
      <p:sp>
        <p:nvSpPr>
          <p:cNvPr id="15377" name="Text Box 17"/>
          <p:cNvSpPr txBox="1">
            <a:spLocks noChangeArrowheads="1"/>
          </p:cNvSpPr>
          <p:nvPr/>
        </p:nvSpPr>
        <p:spPr bwMode="auto">
          <a:xfrm>
            <a:off x="144463" y="3249613"/>
            <a:ext cx="30988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r>
              <a:rPr lang="en-GB" sz="1600" b="1" dirty="0">
                <a:ea typeface="Geneva" charset="-128"/>
              </a:rPr>
              <a:t>www.hoganlovells.com</a:t>
            </a:r>
          </a:p>
        </p:txBody>
      </p:sp>
      <p:sp>
        <p:nvSpPr>
          <p:cNvPr id="15378" name="Text Box 18"/>
          <p:cNvSpPr txBox="1">
            <a:spLocks noChangeArrowheads="1"/>
          </p:cNvSpPr>
          <p:nvPr/>
        </p:nvSpPr>
        <p:spPr bwMode="auto">
          <a:xfrm>
            <a:off x="220663" y="3683000"/>
            <a:ext cx="8305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nchor="b"/>
          <a:lstStyle/>
          <a:p>
            <a:r>
              <a:rPr lang="en-US" sz="800" dirty="0">
                <a:latin typeface="+mn-lt"/>
                <a:ea typeface="Geneva" charset="-128"/>
              </a:rPr>
              <a:t>Hogan Lovells has offices in:  </a:t>
            </a:r>
          </a:p>
        </p:txBody>
      </p:sp>
      <p:sp>
        <p:nvSpPr>
          <p:cNvPr id="15379" name="Text Box 19"/>
          <p:cNvSpPr txBox="1">
            <a:spLocks noChangeArrowheads="1"/>
          </p:cNvSpPr>
          <p:nvPr/>
        </p:nvSpPr>
        <p:spPr bwMode="auto">
          <a:xfrm>
            <a:off x="215900" y="3937000"/>
            <a:ext cx="995363"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lstStyle/>
          <a:p>
            <a:r>
              <a:rPr lang="en-US" sz="800" dirty="0">
                <a:latin typeface="+mn-lt"/>
                <a:ea typeface="Geneva" charset="-128"/>
              </a:rPr>
              <a:t>Abu Dhabi</a:t>
            </a:r>
          </a:p>
          <a:p>
            <a:r>
              <a:rPr lang="en-US" sz="800" dirty="0">
                <a:latin typeface="+mn-lt"/>
                <a:ea typeface="Geneva" charset="-128"/>
              </a:rPr>
              <a:t>Alicante</a:t>
            </a:r>
          </a:p>
          <a:p>
            <a:r>
              <a:rPr lang="en-US" sz="800" dirty="0">
                <a:latin typeface="+mn-lt"/>
                <a:ea typeface="Geneva" charset="-128"/>
              </a:rPr>
              <a:t>Amsterdam</a:t>
            </a:r>
          </a:p>
          <a:p>
            <a:r>
              <a:rPr lang="en-US" sz="800" dirty="0">
                <a:latin typeface="+mn-lt"/>
                <a:ea typeface="Geneva" charset="-128"/>
              </a:rPr>
              <a:t>Baltimore</a:t>
            </a:r>
          </a:p>
          <a:p>
            <a:r>
              <a:rPr lang="en-US" sz="800" dirty="0">
                <a:latin typeface="+mn-lt"/>
                <a:ea typeface="Geneva" charset="-128"/>
              </a:rPr>
              <a:t>Beijing</a:t>
            </a:r>
          </a:p>
          <a:p>
            <a:r>
              <a:rPr lang="en-US" sz="800" dirty="0">
                <a:latin typeface="+mn-lt"/>
                <a:ea typeface="Geneva" charset="-128"/>
              </a:rPr>
              <a:t>Berlin</a:t>
            </a:r>
          </a:p>
          <a:p>
            <a:r>
              <a:rPr lang="en-US" sz="800" dirty="0">
                <a:latin typeface="+mn-lt"/>
                <a:ea typeface="Geneva" charset="-128"/>
              </a:rPr>
              <a:t>Brussels</a:t>
            </a:r>
          </a:p>
          <a:p>
            <a:r>
              <a:rPr lang="en-US" sz="800" dirty="0">
                <a:latin typeface="+mn-lt"/>
                <a:ea typeface="Geneva" charset="-128"/>
              </a:rPr>
              <a:t>Budapest*</a:t>
            </a:r>
            <a:endParaRPr lang="en-GB" sz="800" dirty="0">
              <a:latin typeface="+mn-lt"/>
              <a:ea typeface="Geneva" charset="-128"/>
            </a:endParaRPr>
          </a:p>
          <a:p>
            <a:r>
              <a:rPr lang="en-GB" sz="800" dirty="0">
                <a:latin typeface="+mn-lt"/>
                <a:ea typeface="Geneva" charset="-128"/>
              </a:rPr>
              <a:t>Caracas</a:t>
            </a:r>
            <a:endParaRPr lang="en-US" sz="800" dirty="0">
              <a:latin typeface="+mn-lt"/>
              <a:ea typeface="Geneva" charset="-128"/>
            </a:endParaRPr>
          </a:p>
        </p:txBody>
      </p:sp>
      <p:sp>
        <p:nvSpPr>
          <p:cNvPr id="15380" name="Text Box 20"/>
          <p:cNvSpPr txBox="1">
            <a:spLocks noChangeArrowheads="1"/>
          </p:cNvSpPr>
          <p:nvPr/>
        </p:nvSpPr>
        <p:spPr bwMode="auto">
          <a:xfrm>
            <a:off x="1228725" y="3937000"/>
            <a:ext cx="995363"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lstStyle/>
          <a:p>
            <a:r>
              <a:rPr lang="en-US" sz="800" dirty="0">
                <a:latin typeface="+mn-lt"/>
                <a:ea typeface="Geneva" charset="-128"/>
              </a:rPr>
              <a:t>Colorado Springs</a:t>
            </a:r>
          </a:p>
          <a:p>
            <a:r>
              <a:rPr lang="en-US" sz="800" dirty="0">
                <a:latin typeface="+mn-lt"/>
                <a:ea typeface="Geneva" charset="-128"/>
              </a:rPr>
              <a:t>Denver</a:t>
            </a:r>
          </a:p>
          <a:p>
            <a:r>
              <a:rPr lang="en-US" sz="800" dirty="0">
                <a:latin typeface="+mn-lt"/>
                <a:ea typeface="Geneva" charset="-128"/>
              </a:rPr>
              <a:t>Dubai</a:t>
            </a:r>
          </a:p>
          <a:p>
            <a:r>
              <a:rPr lang="en-US" sz="800" dirty="0">
                <a:latin typeface="+mn-lt"/>
                <a:ea typeface="Geneva" charset="-128"/>
              </a:rPr>
              <a:t>Dusseldorf</a:t>
            </a:r>
          </a:p>
          <a:p>
            <a:r>
              <a:rPr lang="en-US" sz="800" dirty="0">
                <a:latin typeface="+mn-lt"/>
                <a:ea typeface="Geneva" charset="-128"/>
              </a:rPr>
              <a:t>Frankfurt</a:t>
            </a:r>
          </a:p>
          <a:p>
            <a:r>
              <a:rPr lang="en-US" sz="800" dirty="0">
                <a:latin typeface="+mn-lt"/>
                <a:ea typeface="Geneva" charset="-128"/>
              </a:rPr>
              <a:t>Hamburg</a:t>
            </a:r>
          </a:p>
          <a:p>
            <a:r>
              <a:rPr lang="en-US" sz="800" dirty="0">
                <a:latin typeface="+mn-lt"/>
                <a:ea typeface="Geneva" charset="-128"/>
              </a:rPr>
              <a:t>Hanoi</a:t>
            </a:r>
            <a:endParaRPr lang="en-GB" sz="800" dirty="0">
              <a:latin typeface="+mn-lt"/>
              <a:ea typeface="Geneva" charset="-128"/>
            </a:endParaRPr>
          </a:p>
          <a:p>
            <a:r>
              <a:rPr lang="en-US" sz="800" dirty="0">
                <a:latin typeface="+mn-lt"/>
                <a:ea typeface="Geneva" charset="-128"/>
              </a:rPr>
              <a:t>Ho Chi Minh City</a:t>
            </a:r>
            <a:endParaRPr lang="en-GB" sz="800" dirty="0">
              <a:latin typeface="+mn-lt"/>
              <a:ea typeface="Geneva" charset="-128"/>
            </a:endParaRPr>
          </a:p>
          <a:p>
            <a:r>
              <a:rPr lang="en-GB" sz="800" dirty="0">
                <a:latin typeface="+mn-lt"/>
                <a:ea typeface="Geneva" charset="-128"/>
              </a:rPr>
              <a:t>Hong Kong</a:t>
            </a:r>
            <a:endParaRPr lang="en-US" sz="800" dirty="0">
              <a:latin typeface="+mn-lt"/>
              <a:ea typeface="Geneva" charset="-128"/>
            </a:endParaRPr>
          </a:p>
        </p:txBody>
      </p:sp>
      <p:sp>
        <p:nvSpPr>
          <p:cNvPr id="15381" name="Text Box 21"/>
          <p:cNvSpPr txBox="1">
            <a:spLocks noChangeArrowheads="1"/>
          </p:cNvSpPr>
          <p:nvPr/>
        </p:nvSpPr>
        <p:spPr bwMode="auto">
          <a:xfrm>
            <a:off x="2241550" y="3937000"/>
            <a:ext cx="99695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lstStyle/>
          <a:p>
            <a:r>
              <a:rPr lang="en-US" sz="800" dirty="0">
                <a:latin typeface="+mn-lt"/>
                <a:ea typeface="Geneva" charset="-128"/>
              </a:rPr>
              <a:t>Houston</a:t>
            </a:r>
          </a:p>
          <a:p>
            <a:r>
              <a:rPr lang="en-US" sz="800" dirty="0">
                <a:latin typeface="+mn-lt"/>
                <a:ea typeface="Geneva" charset="-128"/>
              </a:rPr>
              <a:t>Jeddah*</a:t>
            </a:r>
          </a:p>
          <a:p>
            <a:r>
              <a:rPr lang="en-US" sz="800" dirty="0">
                <a:latin typeface="+mn-lt"/>
                <a:ea typeface="Geneva" charset="-128"/>
              </a:rPr>
              <a:t>London</a:t>
            </a:r>
          </a:p>
          <a:p>
            <a:r>
              <a:rPr lang="en-US" sz="800" dirty="0">
                <a:latin typeface="+mn-lt"/>
                <a:ea typeface="Geneva" charset="-128"/>
              </a:rPr>
              <a:t>Los Angeles</a:t>
            </a:r>
          </a:p>
          <a:p>
            <a:r>
              <a:rPr lang="en-US" sz="800" dirty="0">
                <a:latin typeface="+mn-lt"/>
                <a:ea typeface="Geneva" charset="-128"/>
              </a:rPr>
              <a:t>Madrid</a:t>
            </a:r>
          </a:p>
          <a:p>
            <a:r>
              <a:rPr lang="en-US" sz="800" dirty="0">
                <a:latin typeface="+mn-lt"/>
                <a:ea typeface="Geneva" charset="-128"/>
              </a:rPr>
              <a:t>Miami</a:t>
            </a:r>
          </a:p>
          <a:p>
            <a:r>
              <a:rPr lang="en-US" sz="800" dirty="0">
                <a:latin typeface="+mn-lt"/>
                <a:ea typeface="Geneva" charset="-128"/>
              </a:rPr>
              <a:t>Milan</a:t>
            </a:r>
            <a:endParaRPr lang="en-GB" sz="800" dirty="0">
              <a:latin typeface="+mn-lt"/>
              <a:ea typeface="Geneva" charset="-128"/>
            </a:endParaRPr>
          </a:p>
          <a:p>
            <a:r>
              <a:rPr lang="en-US" sz="800" dirty="0">
                <a:latin typeface="+mn-lt"/>
                <a:ea typeface="Geneva" charset="-128"/>
              </a:rPr>
              <a:t>Moscow</a:t>
            </a:r>
            <a:endParaRPr lang="en-GB" sz="800" dirty="0">
              <a:latin typeface="+mn-lt"/>
              <a:ea typeface="Geneva" charset="-128"/>
            </a:endParaRPr>
          </a:p>
          <a:p>
            <a:r>
              <a:rPr lang="en-GB" sz="800" dirty="0">
                <a:latin typeface="+mn-lt"/>
                <a:ea typeface="Geneva" charset="-128"/>
              </a:rPr>
              <a:t>Munich</a:t>
            </a:r>
            <a:endParaRPr lang="en-US" sz="800" dirty="0">
              <a:latin typeface="+mn-lt"/>
              <a:ea typeface="Geneva" charset="-128"/>
            </a:endParaRPr>
          </a:p>
        </p:txBody>
      </p:sp>
      <p:sp>
        <p:nvSpPr>
          <p:cNvPr id="15382" name="Text Box 22"/>
          <p:cNvSpPr txBox="1">
            <a:spLocks noChangeArrowheads="1"/>
          </p:cNvSpPr>
          <p:nvPr/>
        </p:nvSpPr>
        <p:spPr bwMode="auto">
          <a:xfrm>
            <a:off x="3254375" y="3937000"/>
            <a:ext cx="99695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lstStyle/>
          <a:p>
            <a:r>
              <a:rPr lang="en-US" sz="800" dirty="0">
                <a:latin typeface="+mn-lt"/>
                <a:ea typeface="Geneva" charset="-128"/>
              </a:rPr>
              <a:t>New York</a:t>
            </a:r>
          </a:p>
          <a:p>
            <a:r>
              <a:rPr lang="en-US" sz="800" dirty="0">
                <a:latin typeface="+mn-lt"/>
                <a:ea typeface="Geneva" charset="-128"/>
              </a:rPr>
              <a:t>Northern Virginia</a:t>
            </a:r>
          </a:p>
          <a:p>
            <a:r>
              <a:rPr lang="en-US" sz="800" dirty="0">
                <a:latin typeface="+mn-lt"/>
                <a:ea typeface="Geneva" charset="-128"/>
              </a:rPr>
              <a:t>Paris</a:t>
            </a:r>
          </a:p>
          <a:p>
            <a:r>
              <a:rPr lang="en-US" sz="800" dirty="0">
                <a:latin typeface="+mn-lt"/>
                <a:ea typeface="Geneva" charset="-128"/>
              </a:rPr>
              <a:t>Philadelphia</a:t>
            </a:r>
          </a:p>
          <a:p>
            <a:r>
              <a:rPr lang="en-US" sz="800" dirty="0">
                <a:latin typeface="+mn-lt"/>
                <a:ea typeface="Geneva" charset="-128"/>
              </a:rPr>
              <a:t>Prague</a:t>
            </a:r>
          </a:p>
          <a:p>
            <a:r>
              <a:rPr lang="en-US" sz="800" dirty="0">
                <a:latin typeface="+mn-lt"/>
                <a:ea typeface="Geneva" charset="-128"/>
              </a:rPr>
              <a:t>Riyadh*</a:t>
            </a:r>
          </a:p>
          <a:p>
            <a:r>
              <a:rPr lang="en-US" sz="800" dirty="0">
                <a:latin typeface="+mn-lt"/>
                <a:ea typeface="Geneva" charset="-128"/>
              </a:rPr>
              <a:t>Rome</a:t>
            </a:r>
            <a:endParaRPr lang="en-GB" sz="800" dirty="0">
              <a:latin typeface="+mn-lt"/>
              <a:ea typeface="Geneva" charset="-128"/>
            </a:endParaRPr>
          </a:p>
          <a:p>
            <a:r>
              <a:rPr lang="en-US" sz="800" dirty="0">
                <a:latin typeface="+mn-lt"/>
                <a:ea typeface="Geneva" charset="-128"/>
              </a:rPr>
              <a:t>San Francisco</a:t>
            </a:r>
            <a:endParaRPr lang="en-GB" sz="800" dirty="0">
              <a:latin typeface="+mn-lt"/>
              <a:ea typeface="Geneva" charset="-128"/>
            </a:endParaRPr>
          </a:p>
          <a:p>
            <a:r>
              <a:rPr lang="en-GB" sz="800" dirty="0">
                <a:latin typeface="+mn-lt"/>
                <a:ea typeface="Geneva" charset="-128"/>
              </a:rPr>
              <a:t>Shanghai</a:t>
            </a:r>
            <a:endParaRPr lang="en-US" sz="800" dirty="0">
              <a:latin typeface="+mn-lt"/>
              <a:ea typeface="Geneva" charset="-128"/>
            </a:endParaRPr>
          </a:p>
          <a:p>
            <a:endParaRPr lang="en-US" sz="800" dirty="0">
              <a:ea typeface="Geneva" charset="-128"/>
            </a:endParaRPr>
          </a:p>
        </p:txBody>
      </p:sp>
      <p:sp>
        <p:nvSpPr>
          <p:cNvPr id="15383" name="Text Box 23"/>
          <p:cNvSpPr txBox="1">
            <a:spLocks noChangeArrowheads="1"/>
          </p:cNvSpPr>
          <p:nvPr/>
        </p:nvSpPr>
        <p:spPr bwMode="auto">
          <a:xfrm>
            <a:off x="4268788" y="3937000"/>
            <a:ext cx="99695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lstStyle/>
          <a:p>
            <a:r>
              <a:rPr lang="en-US" sz="800" dirty="0">
                <a:latin typeface="+mn-lt"/>
                <a:ea typeface="Geneva" charset="-128"/>
              </a:rPr>
              <a:t>Silicon Valley</a:t>
            </a:r>
          </a:p>
          <a:p>
            <a:r>
              <a:rPr lang="en-US" sz="800" dirty="0">
                <a:latin typeface="+mn-lt"/>
                <a:ea typeface="Geneva" charset="-128"/>
              </a:rPr>
              <a:t>Singapore</a:t>
            </a:r>
          </a:p>
          <a:p>
            <a:r>
              <a:rPr lang="en-US" sz="800" dirty="0">
                <a:latin typeface="+mn-lt"/>
                <a:ea typeface="Geneva" charset="-128"/>
              </a:rPr>
              <a:t>Tokyo</a:t>
            </a:r>
            <a:endParaRPr lang="en-GB" sz="800" dirty="0">
              <a:latin typeface="+mn-lt"/>
              <a:ea typeface="Geneva" charset="-128"/>
            </a:endParaRPr>
          </a:p>
          <a:p>
            <a:r>
              <a:rPr lang="en-GB" sz="800" dirty="0" smtClean="0">
                <a:latin typeface="+mn-lt"/>
                <a:ea typeface="Geneva" charset="-128"/>
              </a:rPr>
              <a:t>Ulaanbaatar</a:t>
            </a:r>
            <a:endParaRPr lang="en-US" sz="800" dirty="0">
              <a:latin typeface="+mn-lt"/>
              <a:ea typeface="Geneva" charset="-128"/>
            </a:endParaRPr>
          </a:p>
          <a:p>
            <a:r>
              <a:rPr lang="en-US" sz="800" dirty="0">
                <a:latin typeface="+mn-lt"/>
                <a:ea typeface="Geneva" charset="-128"/>
              </a:rPr>
              <a:t>Warsaw</a:t>
            </a:r>
          </a:p>
          <a:p>
            <a:r>
              <a:rPr lang="en-US" sz="800" dirty="0">
                <a:latin typeface="+mn-lt"/>
                <a:ea typeface="Geneva" charset="-128"/>
              </a:rPr>
              <a:t>Washington DC</a:t>
            </a:r>
          </a:p>
          <a:p>
            <a:r>
              <a:rPr lang="en-US" sz="800" dirty="0">
                <a:latin typeface="+mn-lt"/>
                <a:ea typeface="Geneva" charset="-128"/>
              </a:rPr>
              <a:t>Zagreb*</a:t>
            </a:r>
          </a:p>
        </p:txBody>
      </p:sp>
      <p:sp>
        <p:nvSpPr>
          <p:cNvPr id="15384" name="Text Box 24"/>
          <p:cNvSpPr txBox="1">
            <a:spLocks noChangeArrowheads="1"/>
          </p:cNvSpPr>
          <p:nvPr/>
        </p:nvSpPr>
        <p:spPr bwMode="auto">
          <a:xfrm>
            <a:off x="215900" y="5715000"/>
            <a:ext cx="76200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nchor="b"/>
          <a:lstStyle/>
          <a:p>
            <a:r>
              <a:rPr lang="en-US" sz="600" dirty="0">
                <a:latin typeface="+mn-lt"/>
                <a:ea typeface="Geneva" charset="-128"/>
              </a:rPr>
              <a:t>"Hogan Lovells" or the "firm" refers to the international legal practice comprising Hogan Lovells International LLP, Hogan Lovells US LLP, Hogan Lovells Worldwide Group (a Swiss Verein), and their affiliated businesses, each of which is a separate legal entity.  Hogan Lovells International LLP is a limited liability partnership registered in England and Wales with registered number OC323639.  Registered office and principal place of business: Atlantic House, Holborn Viaduct, London EC1A 2FG.   Hogan Lovells US LLP is a limited liability partnership registered in the District of Columbia.</a:t>
            </a:r>
          </a:p>
          <a:p>
            <a:endParaRPr lang="en-US" sz="600" dirty="0">
              <a:latin typeface="+mn-lt"/>
              <a:ea typeface="Geneva" charset="-128"/>
            </a:endParaRPr>
          </a:p>
          <a:p>
            <a:r>
              <a:rPr lang="en-US" sz="600" dirty="0">
                <a:latin typeface="+mn-lt"/>
                <a:ea typeface="Geneva" charset="-128"/>
              </a:rPr>
              <a:t>The word "partner" is used to refer to a member of Hogan Lovells International LLP or a partner of Hogan Lovells US LLP, or an employee or consultant with equivalent standing and qualifications, and to a partner, member, employee or consultant in any of their affiliated businesses who has equivalent standing.  Rankings and quotes from legal directories and other sources may refer to the former firms of Hogan &amp; Hartson LLP and Lovells LLP.  Where case studies are included, results achieved do not guarantee similar outcomes for other clients.  New York State Notice:  Attorney Advertising.</a:t>
            </a:r>
          </a:p>
          <a:p>
            <a:endParaRPr lang="en-US" sz="600" dirty="0">
              <a:latin typeface="+mn-lt"/>
              <a:ea typeface="Geneva" charset="-128"/>
            </a:endParaRPr>
          </a:p>
          <a:p>
            <a:r>
              <a:rPr lang="en-US" sz="600" dirty="0">
                <a:latin typeface="+mn-lt"/>
                <a:ea typeface="Geneva" charset="-128"/>
              </a:rPr>
              <a:t>© Hogan Lovells  201</a:t>
            </a:r>
            <a:r>
              <a:rPr lang="en-GB" sz="600" dirty="0">
                <a:latin typeface="+mn-lt"/>
                <a:ea typeface="Geneva" charset="-128"/>
              </a:rPr>
              <a:t>1</a:t>
            </a:r>
            <a:r>
              <a:rPr lang="en-US" sz="600" dirty="0">
                <a:latin typeface="+mn-lt"/>
                <a:ea typeface="Geneva" charset="-128"/>
              </a:rPr>
              <a:t>.  All rights reserved.</a:t>
            </a:r>
          </a:p>
          <a:p>
            <a:endParaRPr lang="en-US" sz="600" dirty="0">
              <a:latin typeface="+mn-lt"/>
              <a:ea typeface="Geneva" charset="-128"/>
            </a:endParaRPr>
          </a:p>
          <a:p>
            <a:r>
              <a:rPr lang="en-US" sz="600" dirty="0">
                <a:latin typeface="+mn-lt"/>
                <a:ea typeface="Geneva" charset="-128"/>
              </a:rPr>
              <a:t>* Associated offices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Recent Regulatory Paradigm and Challenge</a:t>
            </a:r>
            <a:endParaRPr lang="en-US" dirty="0"/>
          </a:p>
        </p:txBody>
      </p:sp>
      <p:sp>
        <p:nvSpPr>
          <p:cNvPr id="3" name="Content Placeholder 2"/>
          <p:cNvSpPr>
            <a:spLocks noGrp="1"/>
          </p:cNvSpPr>
          <p:nvPr>
            <p:ph idx="1"/>
          </p:nvPr>
        </p:nvSpPr>
        <p:spPr/>
        <p:txBody>
          <a:bodyPr/>
          <a:lstStyle/>
          <a:p>
            <a:r>
              <a:rPr lang="en-US" sz="2400" dirty="0" smtClean="0"/>
              <a:t>Sponsor conducts preliminary preclinical and first-in-human studies</a:t>
            </a:r>
          </a:p>
          <a:p>
            <a:r>
              <a:rPr lang="en-US" sz="2400" dirty="0" smtClean="0"/>
              <a:t>Pre-IDE submitted </a:t>
            </a:r>
          </a:p>
          <a:p>
            <a:pPr lvl="1"/>
            <a:r>
              <a:rPr lang="en-US" sz="2000" dirty="0" smtClean="0"/>
              <a:t>FDA objects to pilot design and pivotal study outline</a:t>
            </a:r>
          </a:p>
          <a:p>
            <a:r>
              <a:rPr lang="en-US" sz="2400" dirty="0" smtClean="0"/>
              <a:t>Company conducts pilot OUS</a:t>
            </a:r>
          </a:p>
          <a:p>
            <a:r>
              <a:rPr lang="en-US" sz="2400" dirty="0" smtClean="0"/>
              <a:t>IDE submitted to FDA</a:t>
            </a:r>
          </a:p>
          <a:p>
            <a:pPr lvl="1"/>
            <a:r>
              <a:rPr lang="en-US" sz="2000" dirty="0" smtClean="0"/>
              <a:t>Disapproval letter received based on FDA objections to study design or endpoints</a:t>
            </a:r>
          </a:p>
          <a:p>
            <a:r>
              <a:rPr lang="en-US" sz="2400" dirty="0" smtClean="0"/>
              <a:t>Device study and development at DEAD STOP IN U.S.</a:t>
            </a:r>
            <a:endParaRPr lang="en-US" sz="2400"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3</a:t>
            </a:fld>
            <a:endParaRPr lang="en-GB" dirty="0"/>
          </a:p>
        </p:txBody>
      </p:sp>
    </p:spTree>
    <p:extLst>
      <p:ext uri="{BB962C8B-B14F-4D97-AF65-F5344CB8AC3E}">
        <p14:creationId xmlns:p14="http://schemas.microsoft.com/office/powerpoint/2010/main" val="2104228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Studies on Hold</a:t>
            </a:r>
            <a:endParaRPr lang="en-US" dirty="0"/>
          </a:p>
        </p:txBody>
      </p:sp>
      <p:sp>
        <p:nvSpPr>
          <p:cNvPr id="3" name="Content Placeholder 2"/>
          <p:cNvSpPr>
            <a:spLocks noGrp="1"/>
          </p:cNvSpPr>
          <p:nvPr>
            <p:ph idx="1"/>
          </p:nvPr>
        </p:nvSpPr>
        <p:spPr/>
        <p:txBody>
          <a:bodyPr/>
          <a:lstStyle/>
          <a:p>
            <a:r>
              <a:rPr lang="en-US" sz="2400" dirty="0" smtClean="0"/>
              <a:t>In the past, if the study design did not raise serious safety issues, FDA allowed the study to go forward with an Advisory</a:t>
            </a:r>
          </a:p>
          <a:p>
            <a:r>
              <a:rPr lang="en-US" sz="2400" dirty="0" smtClean="0"/>
              <a:t>The Advisory typically stated:</a:t>
            </a:r>
          </a:p>
          <a:p>
            <a:pPr lvl="1"/>
            <a:r>
              <a:rPr lang="en-US" dirty="0" smtClean="0"/>
              <a:t>“Your study is approved but be aware it may not generate data leading to approval.”</a:t>
            </a:r>
          </a:p>
          <a:p>
            <a:pPr lvl="1"/>
            <a:r>
              <a:rPr lang="en-US" dirty="0" smtClean="0"/>
              <a:t>We called this the, “Here’s enough rope to hang yourself” Advisory</a:t>
            </a:r>
          </a:p>
          <a:p>
            <a:r>
              <a:rPr lang="en-US" sz="2400" dirty="0" smtClean="0"/>
              <a:t>FDA has recently made it a policy not to approve any obesity study with a </a:t>
            </a:r>
            <a:r>
              <a:rPr lang="en-US" sz="2400" dirty="0" smtClean="0"/>
              <a:t>design, </a:t>
            </a:r>
            <a:r>
              <a:rPr lang="en-US" sz="2400" dirty="0" smtClean="0"/>
              <a:t>primary endpoint or target weight loss that the agency believes will not lead to approval under FDA’s present standards </a:t>
            </a:r>
            <a:endParaRPr lang="en-US" sz="2400"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4</a:t>
            </a:fld>
            <a:endParaRPr lang="en-GB" dirty="0"/>
          </a:p>
        </p:txBody>
      </p:sp>
    </p:spTree>
    <p:extLst>
      <p:ext uri="{BB962C8B-B14F-4D97-AF65-F5344CB8AC3E}">
        <p14:creationId xmlns:p14="http://schemas.microsoft.com/office/powerpoint/2010/main" val="568923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Reason We are Here Today</a:t>
            </a:r>
            <a:endParaRPr lang="en-US" dirty="0"/>
          </a:p>
        </p:txBody>
      </p:sp>
      <p:sp>
        <p:nvSpPr>
          <p:cNvPr id="3" name="Content Placeholder 2"/>
          <p:cNvSpPr>
            <a:spLocks noGrp="1"/>
          </p:cNvSpPr>
          <p:nvPr>
            <p:ph idx="1"/>
          </p:nvPr>
        </p:nvSpPr>
        <p:spPr/>
        <p:txBody>
          <a:bodyPr/>
          <a:lstStyle/>
          <a:p>
            <a:r>
              <a:rPr lang="en-US" dirty="0" smtClean="0"/>
              <a:t>FDA’s standards for clinical study design and ultimate approval have sometimes been unclear and are, it is fair to say, still evolving</a:t>
            </a:r>
          </a:p>
          <a:p>
            <a:r>
              <a:rPr lang="en-US" dirty="0" smtClean="0"/>
              <a:t>Why is the regulatory/clinical/approval process so wrapped in knots?</a:t>
            </a:r>
          </a:p>
          <a:p>
            <a:r>
              <a:rPr lang="en-US" dirty="0" smtClean="0"/>
              <a:t>The answer:</a:t>
            </a:r>
          </a:p>
          <a:p>
            <a:pPr lvl="1"/>
            <a:r>
              <a:rPr lang="en-US" dirty="0" smtClean="0"/>
              <a:t>The diversity </a:t>
            </a:r>
            <a:r>
              <a:rPr lang="en-US" dirty="0"/>
              <a:t>of </a:t>
            </a:r>
            <a:r>
              <a:rPr lang="en-US" dirty="0" smtClean="0"/>
              <a:t>weight loss devices</a:t>
            </a:r>
            <a:endParaRPr lang="en-US" dirty="0"/>
          </a:p>
          <a:p>
            <a:pPr lvl="1"/>
            <a:r>
              <a:rPr lang="en-US" dirty="0" smtClean="0"/>
              <a:t>The myriad study designs that have been conducted, or are being proposed</a:t>
            </a:r>
            <a:endParaRPr lang="en-US" dirty="0"/>
          </a:p>
          <a:p>
            <a:pPr lvl="1"/>
            <a:r>
              <a:rPr lang="en-US" dirty="0" smtClean="0"/>
              <a:t>Significant disagreement on </a:t>
            </a:r>
            <a:r>
              <a:rPr lang="en-US" dirty="0"/>
              <a:t>s</a:t>
            </a:r>
            <a:r>
              <a:rPr lang="en-US" dirty="0" smtClean="0"/>
              <a:t>tudy endpoints, including required weight loss</a:t>
            </a:r>
            <a:endParaRPr lang="en-US" dirty="0"/>
          </a:p>
          <a:p>
            <a:pPr lvl="1"/>
            <a:endParaRPr lang="en-US"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5</a:t>
            </a:fld>
            <a:endParaRPr lang="en-GB" dirty="0"/>
          </a:p>
        </p:txBody>
      </p:sp>
    </p:spTree>
    <p:extLst>
      <p:ext uri="{BB962C8B-B14F-4D97-AF65-F5344CB8AC3E}">
        <p14:creationId xmlns:p14="http://schemas.microsoft.com/office/powerpoint/2010/main" val="861134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Diversity of Devices</a:t>
            </a:r>
            <a:endParaRPr lang="en-US" dirty="0"/>
          </a:p>
        </p:txBody>
      </p:sp>
      <p:sp>
        <p:nvSpPr>
          <p:cNvPr id="3" name="Content Placeholder 2"/>
          <p:cNvSpPr>
            <a:spLocks noGrp="1"/>
          </p:cNvSpPr>
          <p:nvPr>
            <p:ph idx="1"/>
          </p:nvPr>
        </p:nvSpPr>
        <p:spPr/>
        <p:txBody>
          <a:bodyPr/>
          <a:lstStyle/>
          <a:p>
            <a:pPr marL="0" indent="0">
              <a:buNone/>
            </a:pPr>
            <a:r>
              <a:rPr lang="en-US" sz="2400" i="1" dirty="0" smtClean="0"/>
              <a:t>Regulatory </a:t>
            </a:r>
            <a:r>
              <a:rPr lang="en-US" sz="2400" i="1" dirty="0"/>
              <a:t>Challenge</a:t>
            </a:r>
            <a:r>
              <a:rPr lang="en-US" sz="2400" dirty="0"/>
              <a:t>:  </a:t>
            </a:r>
          </a:p>
          <a:p>
            <a:r>
              <a:rPr lang="en-US" sz="2400" dirty="0" smtClean="0"/>
              <a:t>The current “one-size-fits-all” regulatory scheme (including the same target weight loss for all devices) lacks flexibility to accommodate the diversity of weight loss devices, with their associated different risk/benefit profiles, currently under development</a:t>
            </a:r>
          </a:p>
          <a:p>
            <a:pPr marL="0" indent="0">
              <a:buNone/>
            </a:pPr>
            <a:endParaRPr lang="en-US" sz="2400" dirty="0" smtClean="0"/>
          </a:p>
          <a:p>
            <a:pPr marL="0" indent="0">
              <a:buNone/>
            </a:pPr>
            <a:r>
              <a:rPr lang="en-US" sz="2400" i="1" dirty="0" smtClean="0"/>
              <a:t>Implication</a:t>
            </a:r>
            <a:r>
              <a:rPr lang="en-US" sz="2400" dirty="0" smtClean="0"/>
              <a:t>:</a:t>
            </a:r>
          </a:p>
          <a:p>
            <a:r>
              <a:rPr lang="en-US" sz="2400" dirty="0" smtClean="0"/>
              <a:t>Sponsors </a:t>
            </a:r>
            <a:r>
              <a:rPr lang="en-US" sz="2400" dirty="0"/>
              <a:t>are being </a:t>
            </a:r>
            <a:r>
              <a:rPr lang="en-US" sz="2400" dirty="0" smtClean="0"/>
              <a:t>held </a:t>
            </a:r>
            <a:r>
              <a:rPr lang="en-US" sz="2400" dirty="0"/>
              <a:t>to </a:t>
            </a:r>
            <a:r>
              <a:rPr lang="en-US" sz="2400" dirty="0" smtClean="0"/>
              <a:t>clinical data expectations that do not account for the device in question, </a:t>
            </a:r>
            <a:r>
              <a:rPr lang="en-US" sz="2400" i="1" dirty="0" smtClean="0"/>
              <a:t>e.g.</a:t>
            </a:r>
            <a:r>
              <a:rPr lang="en-US" sz="2400" dirty="0" smtClean="0"/>
              <a:t>, are not necessarily commensurate </a:t>
            </a:r>
            <a:r>
              <a:rPr lang="en-US" sz="2400" dirty="0"/>
              <a:t>with the </a:t>
            </a:r>
            <a:r>
              <a:rPr lang="en-US" sz="2400" dirty="0" smtClean="0"/>
              <a:t>indications </a:t>
            </a:r>
            <a:r>
              <a:rPr lang="en-US" sz="2400" dirty="0"/>
              <a:t>for use or </a:t>
            </a:r>
            <a:r>
              <a:rPr lang="en-US" sz="2400" dirty="0" smtClean="0"/>
              <a:t>safety </a:t>
            </a:r>
            <a:r>
              <a:rPr lang="en-US" sz="2400" dirty="0"/>
              <a:t>profile of these devices</a:t>
            </a:r>
          </a:p>
        </p:txBody>
      </p:sp>
      <p:sp>
        <p:nvSpPr>
          <p:cNvPr id="4" name="Slide Number Placeholder 3"/>
          <p:cNvSpPr>
            <a:spLocks noGrp="1"/>
          </p:cNvSpPr>
          <p:nvPr>
            <p:ph type="sldNum" sz="quarter" idx="10"/>
          </p:nvPr>
        </p:nvSpPr>
        <p:spPr/>
        <p:txBody>
          <a:bodyPr/>
          <a:lstStyle/>
          <a:p>
            <a:fld id="{62E0BBFD-3C28-455B-B3E3-FD8D1415BAC5}" type="slidenum">
              <a:rPr lang="en-GB" smtClean="0"/>
              <a:pPr/>
              <a:t>6</a:t>
            </a:fld>
            <a:endParaRPr lang="en-GB" dirty="0"/>
          </a:p>
        </p:txBody>
      </p:sp>
    </p:spTree>
    <p:extLst>
      <p:ext uri="{BB962C8B-B14F-4D97-AF65-F5344CB8AC3E}">
        <p14:creationId xmlns:p14="http://schemas.microsoft.com/office/powerpoint/2010/main" val="32182361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Diversity of Devices</a:t>
            </a:r>
            <a:endParaRPr lang="en-US" dirty="0"/>
          </a:p>
        </p:txBody>
      </p:sp>
      <p:sp>
        <p:nvSpPr>
          <p:cNvPr id="3" name="Content Placeholder 2"/>
          <p:cNvSpPr>
            <a:spLocks noGrp="1"/>
          </p:cNvSpPr>
          <p:nvPr>
            <p:ph idx="1"/>
          </p:nvPr>
        </p:nvSpPr>
        <p:spPr/>
        <p:txBody>
          <a:bodyPr/>
          <a:lstStyle/>
          <a:p>
            <a:pPr lvl="0"/>
            <a:r>
              <a:rPr lang="en-US" sz="2400" dirty="0">
                <a:solidFill>
                  <a:prstClr val="black"/>
                </a:solidFill>
              </a:rPr>
              <a:t>Historically, </a:t>
            </a:r>
            <a:r>
              <a:rPr lang="en-US" sz="2400" dirty="0" smtClean="0">
                <a:solidFill>
                  <a:prstClr val="black"/>
                </a:solidFill>
              </a:rPr>
              <a:t>the “one-size-fits-all” approach </a:t>
            </a:r>
            <a:r>
              <a:rPr lang="en-US" sz="2400" dirty="0">
                <a:solidFill>
                  <a:prstClr val="black"/>
                </a:solidFill>
              </a:rPr>
              <a:t>was </a:t>
            </a:r>
            <a:r>
              <a:rPr lang="en-US" sz="2400" dirty="0" smtClean="0">
                <a:solidFill>
                  <a:prstClr val="black"/>
                </a:solidFill>
              </a:rPr>
              <a:t>well-suited </a:t>
            </a:r>
            <a:r>
              <a:rPr lang="en-US" sz="2400" dirty="0">
                <a:solidFill>
                  <a:prstClr val="black"/>
                </a:solidFill>
              </a:rPr>
              <a:t>for the majority of </a:t>
            </a:r>
            <a:r>
              <a:rPr lang="en-US" sz="2400" dirty="0" smtClean="0">
                <a:solidFill>
                  <a:prstClr val="black"/>
                </a:solidFill>
              </a:rPr>
              <a:t>weight loss devices in development</a:t>
            </a:r>
          </a:p>
          <a:p>
            <a:r>
              <a:rPr lang="en-US" sz="2400" dirty="0">
                <a:solidFill>
                  <a:prstClr val="black"/>
                </a:solidFill>
              </a:rPr>
              <a:t>U</a:t>
            </a:r>
            <a:r>
              <a:rPr lang="en-US" sz="2400" dirty="0" smtClean="0">
                <a:solidFill>
                  <a:prstClr val="black"/>
                </a:solidFill>
              </a:rPr>
              <a:t>niform set of elements among the devices under development for the last </a:t>
            </a:r>
            <a:r>
              <a:rPr lang="en-US" sz="2400" dirty="0" smtClean="0">
                <a:solidFill>
                  <a:prstClr val="black"/>
                </a:solidFill>
              </a:rPr>
              <a:t>decade:</a:t>
            </a:r>
            <a:endParaRPr lang="en-US" sz="2400" dirty="0" smtClean="0">
              <a:solidFill>
                <a:prstClr val="black"/>
              </a:solidFill>
            </a:endParaRPr>
          </a:p>
          <a:p>
            <a:pPr lvl="2"/>
            <a:r>
              <a:rPr lang="en-US" u="sng" dirty="0">
                <a:solidFill>
                  <a:prstClr val="black"/>
                </a:solidFill>
              </a:rPr>
              <a:t>Invasive</a:t>
            </a:r>
            <a:r>
              <a:rPr lang="en-US" dirty="0">
                <a:solidFill>
                  <a:prstClr val="black"/>
                </a:solidFill>
              </a:rPr>
              <a:t> surgical procedures to implant the </a:t>
            </a:r>
            <a:r>
              <a:rPr lang="en-US" dirty="0" smtClean="0">
                <a:solidFill>
                  <a:prstClr val="black"/>
                </a:solidFill>
              </a:rPr>
              <a:t>device</a:t>
            </a:r>
            <a:endParaRPr lang="en-US" dirty="0">
              <a:solidFill>
                <a:prstClr val="black"/>
              </a:solidFill>
            </a:endParaRPr>
          </a:p>
          <a:p>
            <a:pPr lvl="2"/>
            <a:r>
              <a:rPr lang="en-US" u="sng" dirty="0" smtClean="0">
                <a:solidFill>
                  <a:prstClr val="black"/>
                </a:solidFill>
              </a:rPr>
              <a:t>Permanent</a:t>
            </a:r>
            <a:r>
              <a:rPr lang="en-US" dirty="0" smtClean="0">
                <a:solidFill>
                  <a:prstClr val="black"/>
                </a:solidFill>
              </a:rPr>
              <a:t> implants</a:t>
            </a:r>
            <a:endParaRPr lang="en-US" dirty="0">
              <a:solidFill>
                <a:prstClr val="black"/>
              </a:solidFill>
            </a:endParaRPr>
          </a:p>
          <a:p>
            <a:pPr lvl="2"/>
            <a:r>
              <a:rPr lang="en-US" u="sng" dirty="0" smtClean="0">
                <a:solidFill>
                  <a:prstClr val="black"/>
                </a:solidFill>
              </a:rPr>
              <a:t>Perceived </a:t>
            </a:r>
            <a:r>
              <a:rPr lang="en-US" u="sng" dirty="0">
                <a:solidFill>
                  <a:prstClr val="black"/>
                </a:solidFill>
              </a:rPr>
              <a:t>safety risks</a:t>
            </a:r>
            <a:r>
              <a:rPr lang="en-US" dirty="0">
                <a:solidFill>
                  <a:prstClr val="black"/>
                </a:solidFill>
              </a:rPr>
              <a:t> associated with </a:t>
            </a:r>
            <a:r>
              <a:rPr lang="en-US" dirty="0" smtClean="0">
                <a:solidFill>
                  <a:prstClr val="black"/>
                </a:solidFill>
              </a:rPr>
              <a:t>use, once implanted</a:t>
            </a:r>
            <a:endParaRPr lang="en-US" dirty="0">
              <a:solidFill>
                <a:prstClr val="black"/>
              </a:solidFill>
            </a:endParaRPr>
          </a:p>
          <a:p>
            <a:pPr lvl="2"/>
            <a:r>
              <a:rPr lang="en-US" dirty="0" smtClean="0">
                <a:solidFill>
                  <a:prstClr val="black"/>
                </a:solidFill>
              </a:rPr>
              <a:t>Largely limited to the </a:t>
            </a:r>
            <a:r>
              <a:rPr lang="en-US" u="sng" dirty="0" smtClean="0">
                <a:solidFill>
                  <a:prstClr val="black"/>
                </a:solidFill>
              </a:rPr>
              <a:t>morbidly obese </a:t>
            </a:r>
            <a:r>
              <a:rPr lang="en-US" u="sng" dirty="0">
                <a:solidFill>
                  <a:prstClr val="black"/>
                </a:solidFill>
              </a:rPr>
              <a:t>population</a:t>
            </a:r>
            <a:r>
              <a:rPr lang="en-US" dirty="0">
                <a:solidFill>
                  <a:prstClr val="black"/>
                </a:solidFill>
              </a:rPr>
              <a:t> with comorbidities</a:t>
            </a:r>
          </a:p>
          <a:p>
            <a:pPr lvl="2"/>
            <a:r>
              <a:rPr lang="en-US" u="sng" dirty="0">
                <a:solidFill>
                  <a:prstClr val="black"/>
                </a:solidFill>
              </a:rPr>
              <a:t>T</a:t>
            </a:r>
            <a:r>
              <a:rPr lang="en-US" u="sng" dirty="0" smtClean="0">
                <a:solidFill>
                  <a:prstClr val="black"/>
                </a:solidFill>
              </a:rPr>
              <a:t>reatment effects were considered “clinically meaningful”</a:t>
            </a:r>
          </a:p>
          <a:p>
            <a:r>
              <a:rPr lang="en-US" sz="2400" dirty="0">
                <a:solidFill>
                  <a:prstClr val="black"/>
                </a:solidFill>
              </a:rPr>
              <a:t>U</a:t>
            </a:r>
            <a:r>
              <a:rPr lang="en-US" sz="2400" dirty="0" smtClean="0">
                <a:solidFill>
                  <a:prstClr val="black"/>
                </a:solidFill>
              </a:rPr>
              <a:t>niformity in these elements led to a standard regulatory approach to the clinical data necessary to support approval – an approach predicated on this set of elements </a:t>
            </a:r>
          </a:p>
          <a:p>
            <a:endParaRPr lang="en-US" sz="2000" dirty="0" smtClean="0">
              <a:solidFill>
                <a:prstClr val="black"/>
              </a:solidFill>
            </a:endParaRPr>
          </a:p>
        </p:txBody>
      </p:sp>
      <p:sp>
        <p:nvSpPr>
          <p:cNvPr id="4" name="Slide Number Placeholder 3"/>
          <p:cNvSpPr>
            <a:spLocks noGrp="1"/>
          </p:cNvSpPr>
          <p:nvPr>
            <p:ph type="sldNum" sz="quarter" idx="10"/>
          </p:nvPr>
        </p:nvSpPr>
        <p:spPr/>
        <p:txBody>
          <a:bodyPr/>
          <a:lstStyle/>
          <a:p>
            <a:fld id="{62E0BBFD-3C28-455B-B3E3-FD8D1415BAC5}" type="slidenum">
              <a:rPr lang="en-GB" smtClean="0"/>
              <a:pPr/>
              <a:t>7</a:t>
            </a:fld>
            <a:endParaRPr lang="en-GB" dirty="0"/>
          </a:p>
        </p:txBody>
      </p:sp>
    </p:spTree>
    <p:extLst>
      <p:ext uri="{BB962C8B-B14F-4D97-AF65-F5344CB8AC3E}">
        <p14:creationId xmlns:p14="http://schemas.microsoft.com/office/powerpoint/2010/main" val="27200553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Diversity of Devices</a:t>
            </a:r>
          </a:p>
        </p:txBody>
      </p:sp>
      <p:sp>
        <p:nvSpPr>
          <p:cNvPr id="3" name="Content Placeholder 2"/>
          <p:cNvSpPr>
            <a:spLocks noGrp="1"/>
          </p:cNvSpPr>
          <p:nvPr>
            <p:ph idx="1"/>
          </p:nvPr>
        </p:nvSpPr>
        <p:spPr/>
        <p:txBody>
          <a:bodyPr/>
          <a:lstStyle/>
          <a:p>
            <a:r>
              <a:rPr lang="en-US" sz="2400" dirty="0" smtClean="0"/>
              <a:t>Weight loss devices have now evolved to present a different set of </a:t>
            </a:r>
            <a:r>
              <a:rPr lang="en-US" sz="2400" dirty="0" smtClean="0"/>
              <a:t>elements:</a:t>
            </a:r>
            <a:endParaRPr lang="en-US" sz="2400" dirty="0" smtClean="0"/>
          </a:p>
          <a:p>
            <a:pPr lvl="2"/>
            <a:r>
              <a:rPr lang="en-US" u="sng" dirty="0" smtClean="0">
                <a:solidFill>
                  <a:prstClr val="black"/>
                </a:solidFill>
              </a:rPr>
              <a:t>Less invasive </a:t>
            </a:r>
            <a:r>
              <a:rPr lang="en-US" dirty="0" smtClean="0">
                <a:solidFill>
                  <a:prstClr val="black"/>
                </a:solidFill>
              </a:rPr>
              <a:t>devices and procedures </a:t>
            </a:r>
            <a:r>
              <a:rPr lang="en-US" dirty="0">
                <a:solidFill>
                  <a:prstClr val="black"/>
                </a:solidFill>
              </a:rPr>
              <a:t>to implant the </a:t>
            </a:r>
            <a:r>
              <a:rPr lang="en-US" dirty="0" smtClean="0">
                <a:solidFill>
                  <a:prstClr val="black"/>
                </a:solidFill>
              </a:rPr>
              <a:t>devices</a:t>
            </a:r>
            <a:endParaRPr lang="en-US" dirty="0">
              <a:solidFill>
                <a:prstClr val="black"/>
              </a:solidFill>
            </a:endParaRPr>
          </a:p>
          <a:p>
            <a:pPr lvl="2"/>
            <a:r>
              <a:rPr lang="en-US" u="sng" dirty="0" smtClean="0">
                <a:solidFill>
                  <a:prstClr val="black"/>
                </a:solidFill>
              </a:rPr>
              <a:t>Temporary</a:t>
            </a:r>
            <a:r>
              <a:rPr lang="en-US" dirty="0" smtClean="0">
                <a:solidFill>
                  <a:prstClr val="black"/>
                </a:solidFill>
              </a:rPr>
              <a:t> nature of the implants</a:t>
            </a:r>
            <a:endParaRPr lang="en-US" dirty="0">
              <a:solidFill>
                <a:prstClr val="black"/>
              </a:solidFill>
            </a:endParaRPr>
          </a:p>
          <a:p>
            <a:pPr lvl="2"/>
            <a:r>
              <a:rPr lang="en-US" u="sng" dirty="0" smtClean="0">
                <a:solidFill>
                  <a:prstClr val="black"/>
                </a:solidFill>
              </a:rPr>
              <a:t>Perceived lower safety risks </a:t>
            </a:r>
            <a:r>
              <a:rPr lang="en-US" dirty="0" smtClean="0">
                <a:solidFill>
                  <a:prstClr val="black"/>
                </a:solidFill>
              </a:rPr>
              <a:t>associated </a:t>
            </a:r>
            <a:r>
              <a:rPr lang="en-US" dirty="0">
                <a:solidFill>
                  <a:prstClr val="black"/>
                </a:solidFill>
              </a:rPr>
              <a:t>with use, once implanted</a:t>
            </a:r>
          </a:p>
          <a:p>
            <a:pPr lvl="2"/>
            <a:r>
              <a:rPr lang="en-US" dirty="0" smtClean="0">
                <a:solidFill>
                  <a:prstClr val="black"/>
                </a:solidFill>
              </a:rPr>
              <a:t>Targeting </a:t>
            </a:r>
            <a:r>
              <a:rPr lang="en-US" u="sng" dirty="0" smtClean="0">
                <a:solidFill>
                  <a:prstClr val="black"/>
                </a:solidFill>
              </a:rPr>
              <a:t>lower BMI </a:t>
            </a:r>
            <a:r>
              <a:rPr lang="en-US" u="sng" dirty="0">
                <a:solidFill>
                  <a:prstClr val="black"/>
                </a:solidFill>
              </a:rPr>
              <a:t>population </a:t>
            </a:r>
            <a:r>
              <a:rPr lang="en-US" dirty="0" smtClean="0">
                <a:solidFill>
                  <a:prstClr val="black"/>
                </a:solidFill>
              </a:rPr>
              <a:t>with/without </a:t>
            </a:r>
            <a:r>
              <a:rPr lang="en-US" dirty="0">
                <a:solidFill>
                  <a:prstClr val="black"/>
                </a:solidFill>
              </a:rPr>
              <a:t>comorbidities</a:t>
            </a:r>
          </a:p>
          <a:p>
            <a:pPr lvl="2"/>
            <a:r>
              <a:rPr lang="en-US" dirty="0" smtClean="0">
                <a:solidFill>
                  <a:prstClr val="black"/>
                </a:solidFill>
              </a:rPr>
              <a:t>Less dramatic </a:t>
            </a:r>
            <a:r>
              <a:rPr lang="en-US" dirty="0">
                <a:solidFill>
                  <a:prstClr val="black"/>
                </a:solidFill>
              </a:rPr>
              <a:t>treatment </a:t>
            </a:r>
            <a:r>
              <a:rPr lang="en-US" dirty="0" smtClean="0">
                <a:solidFill>
                  <a:prstClr val="black"/>
                </a:solidFill>
              </a:rPr>
              <a:t>effects</a:t>
            </a:r>
            <a:endParaRPr lang="en-US" dirty="0" smtClean="0"/>
          </a:p>
          <a:p>
            <a:r>
              <a:rPr lang="en-US" sz="2400" dirty="0" smtClean="0"/>
              <a:t>Differences in technology, implantation </a:t>
            </a:r>
            <a:r>
              <a:rPr lang="en-US" sz="2400" dirty="0" smtClean="0"/>
              <a:t>technique, </a:t>
            </a:r>
            <a:r>
              <a:rPr lang="en-US" sz="2400" dirty="0" smtClean="0"/>
              <a:t>duration of </a:t>
            </a:r>
            <a:r>
              <a:rPr lang="en-US" sz="2400" dirty="0" smtClean="0"/>
              <a:t>use and </a:t>
            </a:r>
            <a:r>
              <a:rPr lang="en-US" sz="2400" dirty="0" smtClean="0"/>
              <a:t>mechanism of </a:t>
            </a:r>
            <a:r>
              <a:rPr lang="en-US" sz="2400" dirty="0" smtClean="0"/>
              <a:t>action </a:t>
            </a:r>
            <a:r>
              <a:rPr lang="en-US" sz="2400" dirty="0" smtClean="0"/>
              <a:t>are also changing the profile of these newer devices in terms of:</a:t>
            </a:r>
          </a:p>
          <a:p>
            <a:pPr lvl="2"/>
            <a:r>
              <a:rPr lang="en-US" dirty="0"/>
              <a:t>I</a:t>
            </a:r>
            <a:r>
              <a:rPr lang="en-US" dirty="0" smtClean="0"/>
              <a:t>ndications for use</a:t>
            </a:r>
          </a:p>
          <a:p>
            <a:pPr lvl="2"/>
            <a:r>
              <a:rPr lang="en-US" dirty="0" smtClean="0"/>
              <a:t>Risks/Benefits</a:t>
            </a:r>
          </a:p>
          <a:p>
            <a:pPr lvl="2"/>
            <a:r>
              <a:rPr lang="en-US" dirty="0"/>
              <a:t>W</a:t>
            </a:r>
            <a:r>
              <a:rPr lang="en-US" dirty="0" smtClean="0"/>
              <a:t>hat might be considered meaningful </a:t>
            </a:r>
            <a:r>
              <a:rPr lang="en-US" dirty="0"/>
              <a:t>clinical </a:t>
            </a:r>
            <a:r>
              <a:rPr lang="en-US" dirty="0" smtClean="0"/>
              <a:t>benefit</a:t>
            </a:r>
            <a:endParaRPr lang="en-US" dirty="0"/>
          </a:p>
          <a:p>
            <a:endParaRPr lang="en-US"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8</a:t>
            </a:fld>
            <a:endParaRPr lang="en-GB" dirty="0"/>
          </a:p>
        </p:txBody>
      </p:sp>
    </p:spTree>
    <p:extLst>
      <p:ext uri="{BB962C8B-B14F-4D97-AF65-F5344CB8AC3E}">
        <p14:creationId xmlns:p14="http://schemas.microsoft.com/office/powerpoint/2010/main" val="9798309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i="1" dirty="0" smtClean="0"/>
              <a:t>Solution</a:t>
            </a:r>
            <a:r>
              <a:rPr lang="en-US" sz="2400" i="1" dirty="0"/>
              <a:t>:</a:t>
            </a:r>
            <a:r>
              <a:rPr lang="en-US" sz="2400" dirty="0"/>
              <a:t>  </a:t>
            </a:r>
            <a:endParaRPr lang="en-US" sz="2400" dirty="0" smtClean="0"/>
          </a:p>
          <a:p>
            <a:r>
              <a:rPr lang="en-US" sz="2400" dirty="0" smtClean="0"/>
              <a:t>Industry and FDA need to agree on a regulatory scheme that allows for clinical </a:t>
            </a:r>
            <a:r>
              <a:rPr lang="en-US" sz="2400" dirty="0"/>
              <a:t>data requirements </a:t>
            </a:r>
            <a:r>
              <a:rPr lang="en-US" sz="2400" dirty="0" smtClean="0"/>
              <a:t>to be tailored to more </a:t>
            </a:r>
            <a:r>
              <a:rPr lang="en-US" sz="2400" dirty="0"/>
              <a:t>accurately reflect </a:t>
            </a:r>
            <a:r>
              <a:rPr lang="en-US" sz="2400" dirty="0" smtClean="0"/>
              <a:t>the elements of the device </a:t>
            </a:r>
            <a:r>
              <a:rPr lang="en-US" sz="2400" dirty="0"/>
              <a:t>in question, </a:t>
            </a:r>
            <a:r>
              <a:rPr lang="en-US" sz="2400" i="1" dirty="0"/>
              <a:t>e.g.</a:t>
            </a:r>
            <a:r>
              <a:rPr lang="en-US" sz="2400" dirty="0"/>
              <a:t>, </a:t>
            </a:r>
            <a:r>
              <a:rPr lang="en-US" sz="2400" dirty="0" smtClean="0"/>
              <a:t>requirements that are commensurate </a:t>
            </a:r>
            <a:r>
              <a:rPr lang="en-US" sz="2400" dirty="0"/>
              <a:t>with the indications for </a:t>
            </a:r>
            <a:r>
              <a:rPr lang="en-US" sz="2400" dirty="0" smtClean="0"/>
              <a:t>use, patient population, principles of operation, safety and risk/benefit </a:t>
            </a:r>
            <a:r>
              <a:rPr lang="en-US" sz="2400" dirty="0"/>
              <a:t>profile of the </a:t>
            </a:r>
            <a:r>
              <a:rPr lang="en-US" sz="2400" dirty="0" smtClean="0"/>
              <a:t>device</a:t>
            </a:r>
            <a:endParaRPr lang="en-US" sz="2400" dirty="0"/>
          </a:p>
          <a:p>
            <a:r>
              <a:rPr lang="en-US" sz="2400" dirty="0" smtClean="0"/>
              <a:t>This also will necessitate a more flexible approach to how we define risk/benefit generally and “meaningful </a:t>
            </a:r>
            <a:r>
              <a:rPr lang="en-US" sz="2400" dirty="0"/>
              <a:t>clinical </a:t>
            </a:r>
            <a:r>
              <a:rPr lang="en-US" sz="2400" dirty="0" smtClean="0"/>
              <a:t>benefit”.  </a:t>
            </a:r>
          </a:p>
          <a:p>
            <a:pPr lvl="1"/>
            <a:r>
              <a:rPr lang="en-US" sz="2000" dirty="0" smtClean="0"/>
              <a:t>In particular, the new approach needs to account for the degree of weight loss presented by a given device, the issues of prevention or reversal of comorbid conditions, and how to consider the question of weight </a:t>
            </a:r>
            <a:r>
              <a:rPr lang="en-US" sz="2000" dirty="0" smtClean="0"/>
              <a:t>regain, </a:t>
            </a:r>
            <a:r>
              <a:rPr lang="en-US" sz="2000" i="1" dirty="0" smtClean="0"/>
              <a:t>i.e.</a:t>
            </a:r>
            <a:r>
              <a:rPr lang="en-US" sz="2000" dirty="0" smtClean="0"/>
              <a:t>, the “rubber </a:t>
            </a:r>
            <a:r>
              <a:rPr lang="en-US" sz="2000" dirty="0" smtClean="0"/>
              <a:t>band effect” </a:t>
            </a:r>
            <a:endParaRPr lang="en-US" sz="2000" dirty="0"/>
          </a:p>
          <a:p>
            <a:endParaRPr lang="en-US" dirty="0"/>
          </a:p>
        </p:txBody>
      </p:sp>
      <p:sp>
        <p:nvSpPr>
          <p:cNvPr id="4" name="Slide Number Placeholder 3"/>
          <p:cNvSpPr>
            <a:spLocks noGrp="1"/>
          </p:cNvSpPr>
          <p:nvPr>
            <p:ph type="sldNum" sz="quarter" idx="10"/>
          </p:nvPr>
        </p:nvSpPr>
        <p:spPr/>
        <p:txBody>
          <a:bodyPr/>
          <a:lstStyle/>
          <a:p>
            <a:fld id="{62E0BBFD-3C28-455B-B3E3-FD8D1415BAC5}" type="slidenum">
              <a:rPr lang="en-GB" smtClean="0"/>
              <a:pPr/>
              <a:t>9</a:t>
            </a:fld>
            <a:endParaRPr lang="en-GB" dirty="0"/>
          </a:p>
        </p:txBody>
      </p:sp>
      <p:sp>
        <p:nvSpPr>
          <p:cNvPr id="5" name="Title 1"/>
          <p:cNvSpPr>
            <a:spLocks noGrp="1"/>
          </p:cNvSpPr>
          <p:nvPr>
            <p:ph type="title"/>
          </p:nvPr>
        </p:nvSpPr>
        <p:spPr/>
        <p:txBody>
          <a:bodyPr/>
          <a:lstStyle/>
          <a:p>
            <a:r>
              <a:rPr lang="en-US" dirty="0"/>
              <a:t>Diversity of Devices</a:t>
            </a:r>
          </a:p>
        </p:txBody>
      </p:sp>
    </p:spTree>
    <p:extLst>
      <p:ext uri="{BB962C8B-B14F-4D97-AF65-F5344CB8AC3E}">
        <p14:creationId xmlns:p14="http://schemas.microsoft.com/office/powerpoint/2010/main" val="2013525894"/>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Hogan Lovells">
      <a:dk1>
        <a:sysClr val="windowText" lastClr="000000"/>
      </a:dk1>
      <a:lt1>
        <a:sysClr val="window" lastClr="FFFFFF"/>
      </a:lt1>
      <a:dk2>
        <a:srgbClr val="1F497D"/>
      </a:dk2>
      <a:lt2>
        <a:srgbClr val="BED600"/>
      </a:lt2>
      <a:accent1>
        <a:srgbClr val="EF8200"/>
      </a:accent1>
      <a:accent2>
        <a:srgbClr val="4B116F"/>
      </a:accent2>
      <a:accent3>
        <a:srgbClr val="F32837"/>
      </a:accent3>
      <a:accent4>
        <a:srgbClr val="B6ACA7"/>
      </a:accent4>
      <a:accent5>
        <a:srgbClr val="984874"/>
      </a:accent5>
      <a:accent6>
        <a:srgbClr val="00AAD2"/>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ogan Lovell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ogan Lovell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ogan Lovell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ogan Lovell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ogan Lovell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ogan Lovell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ogan Lovell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ogan Lovell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ogan Lovell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ogan Lovell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ogan Lovell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ogan Lovell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Hogan Lovells 13">
        <a:dk1>
          <a:srgbClr val="000000"/>
        </a:dk1>
        <a:lt1>
          <a:srgbClr val="FFFFFF"/>
        </a:lt1>
        <a:dk2>
          <a:srgbClr val="000000"/>
        </a:dk2>
        <a:lt2>
          <a:srgbClr val="EF8200"/>
        </a:lt2>
        <a:accent1>
          <a:srgbClr val="B6ACA7"/>
        </a:accent1>
        <a:accent2>
          <a:srgbClr val="005A8C"/>
        </a:accent2>
        <a:accent3>
          <a:srgbClr val="FFFFFF"/>
        </a:accent3>
        <a:accent4>
          <a:srgbClr val="000000"/>
        </a:accent4>
        <a:accent5>
          <a:srgbClr val="D7D2D0"/>
        </a:accent5>
        <a:accent6>
          <a:srgbClr val="00517E"/>
        </a:accent6>
        <a:hlink>
          <a:srgbClr val="00BEB7"/>
        </a:hlink>
        <a:folHlink>
          <a:srgbClr val="9848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TotalTime>
  <Words>1702</Words>
  <Application>Microsoft Office PowerPoint</Application>
  <PresentationFormat>On-screen Show (4:3)</PresentationFormat>
  <Paragraphs>201</Paragraphs>
  <Slides>20</Slides>
  <Notes>2</Notes>
  <HiddenSlides>0</HiddenSlides>
  <MMClips>0</MMClips>
  <ScaleCrop>false</ScaleCrop>
  <Company>Hogan Lovells US LLP</Company>
  <LinksUpToDate>false</LinksUpToDate>
  <SharedDoc>false</SharedDoc>
  <HyperlinksChanged>false</HyperlinksChanged>
  <AppVersion>14.0000</AppVersion>
</Properties>
</file>

<file path=docProps/core.xml><?xml version="1.0" encoding="utf-8"?>
<coreProperties xmlns:dc="http://purl.org/dc/elements/1.1/" xmlns:dcterms="http://purl.org/dc/terms/" xmlns:xsi="http://www.w3.org/2001/XMLSchema-instance" xmlns="http://schemas.openxmlformats.org/package/2006/metadata/core-properties">
  <dc:title>     Device Development in Obesity and Metabolic Disease Workshop:   Regulatory Considerations in Device Development </dc:title>
  <dc:creator>Jennifer A. Henderson</dc:creator>
  <lastModifiedBy>Jennifer A. Henderson</lastModifiedBy>
  <revision>1</revision>
  <dcterms:created xsi:type="dcterms:W3CDTF">2011-10-20T21:18:03.8311222Z</dcterms:created>
  <dcterms:modified xsi:type="dcterms:W3CDTF">2011-10-20T21:18:03.8311222Z</dcterms:modified>
  <version>0</version>
</coreProperties>
</file>