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36"/>
  </p:notesMasterIdLst>
  <p:sldIdLst>
    <p:sldId id="261" r:id="rId3"/>
    <p:sldId id="272" r:id="rId4"/>
    <p:sldId id="268" r:id="rId5"/>
    <p:sldId id="259" r:id="rId6"/>
    <p:sldId id="266" r:id="rId7"/>
    <p:sldId id="274" r:id="rId8"/>
    <p:sldId id="276" r:id="rId9"/>
    <p:sldId id="275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4" r:id="rId27"/>
    <p:sldId id="265" r:id="rId28"/>
    <p:sldId id="267" r:id="rId29"/>
    <p:sldId id="273" r:id="rId30"/>
    <p:sldId id="263" r:id="rId31"/>
    <p:sldId id="269" r:id="rId32"/>
    <p:sldId id="293" r:id="rId33"/>
    <p:sldId id="294" r:id="rId34"/>
    <p:sldId id="262" r:id="rId35"/>
  </p:sldIdLst>
  <p:sldSz cx="9144000" cy="6858000" type="screen4x3"/>
  <p:notesSz cx="7010400" cy="9372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D6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83804" autoAdjust="0"/>
  </p:normalViewPr>
  <p:slideViewPr>
    <p:cSldViewPr>
      <p:cViewPr>
        <p:scale>
          <a:sx n="90" d="100"/>
          <a:sy n="90" d="100"/>
        </p:scale>
        <p:origin x="-1110" y="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342217547937858E-2"/>
          <c:y val="8.6920014235508589E-2"/>
          <c:w val="0.75560892388451462"/>
          <c:h val="0.78123423131430603"/>
        </c:manualLayout>
      </c:layout>
      <c:scatterChart>
        <c:scatterStyle val="lineMarker"/>
        <c:varyColors val="0"/>
        <c:ser>
          <c:idx val="31"/>
          <c:order val="0"/>
          <c:tx>
            <c:strRef>
              <c:f>'[722 &amp; 708 2010 Combined.xlsx]Jul Data'!$AG$5</c:f>
              <c:strCache>
                <c:ptCount val="1"/>
                <c:pt idx="0">
                  <c:v>80% Fdr Peak</c:v>
                </c:pt>
              </c:strCache>
            </c:strRef>
          </c:tx>
          <c:spPr>
            <a:ln>
              <a:solidFill>
                <a:srgbClr val="C00000"/>
              </a:solidFill>
              <a:prstDash val="dash"/>
            </a:ln>
          </c:spPr>
          <c:marker>
            <c:symbol val="none"/>
          </c:marker>
          <c:xVal>
            <c:numRef>
              <c:f>'[722 &amp; 708 2010 Combined.xlsx]Jul Data'!$A$6:$A$29</c:f>
              <c:numCache>
                <c:formatCode>h:mm;@</c:formatCode>
                <c:ptCount val="24"/>
                <c:pt idx="0">
                  <c:v>4.1666666666666671E-2</c:v>
                </c:pt>
                <c:pt idx="1">
                  <c:v>8.3333333333333356E-2</c:v>
                </c:pt>
                <c:pt idx="2">
                  <c:v>0.125</c:v>
                </c:pt>
                <c:pt idx="3">
                  <c:v>0.16666666666666669</c:v>
                </c:pt>
                <c:pt idx="4">
                  <c:v>0.20833333333333337</c:v>
                </c:pt>
                <c:pt idx="5">
                  <c:v>0.25</c:v>
                </c:pt>
                <c:pt idx="6">
                  <c:v>0.2916666666666668</c:v>
                </c:pt>
                <c:pt idx="7">
                  <c:v>0.33333333333333331</c:v>
                </c:pt>
                <c:pt idx="8">
                  <c:v>0.37500000000000006</c:v>
                </c:pt>
                <c:pt idx="9">
                  <c:v>0.4166666666666668</c:v>
                </c:pt>
                <c:pt idx="10">
                  <c:v>0.45833333333333326</c:v>
                </c:pt>
                <c:pt idx="11">
                  <c:v>0.5</c:v>
                </c:pt>
                <c:pt idx="12">
                  <c:v>0.54166666666666652</c:v>
                </c:pt>
                <c:pt idx="13">
                  <c:v>0.58333333333333348</c:v>
                </c:pt>
                <c:pt idx="14">
                  <c:v>0.62500000000000011</c:v>
                </c:pt>
                <c:pt idx="15">
                  <c:v>0.66666666666666663</c:v>
                </c:pt>
                <c:pt idx="16">
                  <c:v>0.70833333333333348</c:v>
                </c:pt>
                <c:pt idx="17">
                  <c:v>0.75000000000000011</c:v>
                </c:pt>
                <c:pt idx="18">
                  <c:v>0.79166666666666652</c:v>
                </c:pt>
                <c:pt idx="19">
                  <c:v>0.83333333333333348</c:v>
                </c:pt>
                <c:pt idx="20">
                  <c:v>0.87500000000000011</c:v>
                </c:pt>
                <c:pt idx="21">
                  <c:v>0.91666666666666652</c:v>
                </c:pt>
                <c:pt idx="22">
                  <c:v>0.95833333333333348</c:v>
                </c:pt>
                <c:pt idx="23">
                  <c:v>1</c:v>
                </c:pt>
              </c:numCache>
            </c:numRef>
          </c:xVal>
          <c:yVal>
            <c:numRef>
              <c:f>'[722 &amp; 708 2010 Combined.xlsx]Jul Data'!$AG$6:$AG$29</c:f>
              <c:numCache>
                <c:formatCode>0</c:formatCode>
                <c:ptCount val="24"/>
                <c:pt idx="0">
                  <c:v>10847</c:v>
                </c:pt>
                <c:pt idx="1">
                  <c:v>10847</c:v>
                </c:pt>
                <c:pt idx="2">
                  <c:v>10847</c:v>
                </c:pt>
                <c:pt idx="3">
                  <c:v>10847</c:v>
                </c:pt>
                <c:pt idx="4">
                  <c:v>10847</c:v>
                </c:pt>
                <c:pt idx="5">
                  <c:v>10847</c:v>
                </c:pt>
                <c:pt idx="6">
                  <c:v>10847</c:v>
                </c:pt>
                <c:pt idx="7">
                  <c:v>10847</c:v>
                </c:pt>
                <c:pt idx="8">
                  <c:v>10847</c:v>
                </c:pt>
                <c:pt idx="9">
                  <c:v>10847</c:v>
                </c:pt>
                <c:pt idx="10">
                  <c:v>10847</c:v>
                </c:pt>
                <c:pt idx="11">
                  <c:v>10847</c:v>
                </c:pt>
                <c:pt idx="12">
                  <c:v>10847</c:v>
                </c:pt>
                <c:pt idx="13">
                  <c:v>10847</c:v>
                </c:pt>
                <c:pt idx="14">
                  <c:v>10847</c:v>
                </c:pt>
                <c:pt idx="15">
                  <c:v>10847</c:v>
                </c:pt>
                <c:pt idx="16">
                  <c:v>10847</c:v>
                </c:pt>
                <c:pt idx="17">
                  <c:v>10847</c:v>
                </c:pt>
                <c:pt idx="18">
                  <c:v>10847</c:v>
                </c:pt>
                <c:pt idx="19">
                  <c:v>10847</c:v>
                </c:pt>
                <c:pt idx="20">
                  <c:v>10847</c:v>
                </c:pt>
                <c:pt idx="21">
                  <c:v>10847</c:v>
                </c:pt>
                <c:pt idx="22">
                  <c:v>10847</c:v>
                </c:pt>
                <c:pt idx="23">
                  <c:v>10847</c:v>
                </c:pt>
              </c:numCache>
            </c:numRef>
          </c:yVal>
          <c:smooth val="0"/>
        </c:ser>
        <c:ser>
          <c:idx val="25"/>
          <c:order val="1"/>
          <c:tx>
            <c:strRef>
              <c:f>'[722 &amp; 708 2010 Combined.xlsx]Jul Data'!$AA$5</c:f>
              <c:strCache>
                <c:ptCount val="1"/>
                <c:pt idx="0">
                  <c:v>7/26/10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Pt>
            <c:idx val="14"/>
            <c:marker>
              <c:symbol val="diamond"/>
              <c:size val="5"/>
            </c:marker>
            <c:bubble3D val="0"/>
          </c:dPt>
          <c:dLbls>
            <c:dLbl>
              <c:idx val="14"/>
              <c:layout>
                <c:manualLayout>
                  <c:x val="-0.15670778960187104"/>
                  <c:y val="-3.02663438256658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Feeder Peak:</a:t>
                    </a:r>
                    <a:r>
                      <a:rPr lang="en-US" baseline="0" dirty="0"/>
                      <a:t> </a:t>
                    </a:r>
                    <a:r>
                      <a:rPr lang="en-US" dirty="0" smtClean="0"/>
                      <a:t>14127 </a:t>
                    </a:r>
                    <a:r>
                      <a:rPr lang="en-US" dirty="0"/>
                      <a:t>kVA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'[722 &amp; 708 2010 Combined.xlsx]Jul Data'!$A$6:$A$29</c:f>
              <c:numCache>
                <c:formatCode>h:mm;@</c:formatCode>
                <c:ptCount val="24"/>
                <c:pt idx="0">
                  <c:v>4.1666666666666671E-2</c:v>
                </c:pt>
                <c:pt idx="1">
                  <c:v>8.3333333333333356E-2</c:v>
                </c:pt>
                <c:pt idx="2">
                  <c:v>0.125</c:v>
                </c:pt>
                <c:pt idx="3">
                  <c:v>0.16666666666666669</c:v>
                </c:pt>
                <c:pt idx="4">
                  <c:v>0.20833333333333337</c:v>
                </c:pt>
                <c:pt idx="5">
                  <c:v>0.25</c:v>
                </c:pt>
                <c:pt idx="6">
                  <c:v>0.2916666666666668</c:v>
                </c:pt>
                <c:pt idx="7">
                  <c:v>0.33333333333333331</c:v>
                </c:pt>
                <c:pt idx="8">
                  <c:v>0.37500000000000006</c:v>
                </c:pt>
                <c:pt idx="9">
                  <c:v>0.4166666666666668</c:v>
                </c:pt>
                <c:pt idx="10">
                  <c:v>0.45833333333333326</c:v>
                </c:pt>
                <c:pt idx="11">
                  <c:v>0.5</c:v>
                </c:pt>
                <c:pt idx="12">
                  <c:v>0.54166666666666652</c:v>
                </c:pt>
                <c:pt idx="13">
                  <c:v>0.58333333333333348</c:v>
                </c:pt>
                <c:pt idx="14">
                  <c:v>0.62500000000000011</c:v>
                </c:pt>
                <c:pt idx="15">
                  <c:v>0.66666666666666663</c:v>
                </c:pt>
                <c:pt idx="16">
                  <c:v>0.70833333333333348</c:v>
                </c:pt>
                <c:pt idx="17">
                  <c:v>0.75000000000000011</c:v>
                </c:pt>
                <c:pt idx="18">
                  <c:v>0.79166666666666652</c:v>
                </c:pt>
                <c:pt idx="19">
                  <c:v>0.83333333333333348</c:v>
                </c:pt>
                <c:pt idx="20">
                  <c:v>0.87500000000000011</c:v>
                </c:pt>
                <c:pt idx="21">
                  <c:v>0.91666666666666652</c:v>
                </c:pt>
                <c:pt idx="22">
                  <c:v>0.95833333333333348</c:v>
                </c:pt>
                <c:pt idx="23">
                  <c:v>1</c:v>
                </c:pt>
              </c:numCache>
            </c:numRef>
          </c:xVal>
          <c:yVal>
            <c:numRef>
              <c:f>'[722 &amp; 708 2010 Combined.xlsx]Jul Data'!$AA$6:$AA$29</c:f>
              <c:numCache>
                <c:formatCode>0</c:formatCode>
                <c:ptCount val="24"/>
                <c:pt idx="0">
                  <c:v>6728.7442747161494</c:v>
                </c:pt>
                <c:pt idx="1">
                  <c:v>6606.3230138541694</c:v>
                </c:pt>
                <c:pt idx="2">
                  <c:v>6412.5691062994811</c:v>
                </c:pt>
                <c:pt idx="3">
                  <c:v>6317.3381750937506</c:v>
                </c:pt>
                <c:pt idx="4">
                  <c:v>6587.8202510260408</c:v>
                </c:pt>
                <c:pt idx="5">
                  <c:v>7084.7930040718302</c:v>
                </c:pt>
                <c:pt idx="6">
                  <c:v>7345.8195259270806</c:v>
                </c:pt>
                <c:pt idx="7">
                  <c:v>8431.9758421822899</c:v>
                </c:pt>
                <c:pt idx="8">
                  <c:v>9638.9737102864601</c:v>
                </c:pt>
                <c:pt idx="9">
                  <c:v>10910.89635655122</c:v>
                </c:pt>
                <c:pt idx="10">
                  <c:v>12152.089170468318</c:v>
                </c:pt>
                <c:pt idx="11">
                  <c:v>12718.411007309243</c:v>
                </c:pt>
                <c:pt idx="12">
                  <c:v>13234.162744000003</c:v>
                </c:pt>
                <c:pt idx="13">
                  <c:v>13542.623120055343</c:v>
                </c:pt>
                <c:pt idx="14">
                  <c:v>13627.140240410372</c:v>
                </c:pt>
                <c:pt idx="15">
                  <c:v>13582.10696457769</c:v>
                </c:pt>
                <c:pt idx="16">
                  <c:v>13237.173611938802</c:v>
                </c:pt>
                <c:pt idx="17">
                  <c:v>11786.90234406098</c:v>
                </c:pt>
                <c:pt idx="18">
                  <c:v>10751.749316463542</c:v>
                </c:pt>
                <c:pt idx="19">
                  <c:v>10163.722048351563</c:v>
                </c:pt>
                <c:pt idx="20">
                  <c:v>9909.559954828128</c:v>
                </c:pt>
                <c:pt idx="21">
                  <c:v>9267.2305135000006</c:v>
                </c:pt>
                <c:pt idx="22">
                  <c:v>8504.4895344270772</c:v>
                </c:pt>
                <c:pt idx="23">
                  <c:v>7715.8807603255191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6553216"/>
        <c:axId val="76555392"/>
      </c:scatterChart>
      <c:valAx>
        <c:axId val="76553216"/>
        <c:scaling>
          <c:orientation val="minMax"/>
          <c:max val="1"/>
          <c:min val="4.1667000000000017E-2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Time,</a:t>
                </a:r>
                <a:r>
                  <a:rPr lang="en-US" baseline="0" dirty="0"/>
                  <a:t> hrs.</a:t>
                </a:r>
                <a:endParaRPr lang="en-US" dirty="0"/>
              </a:p>
            </c:rich>
          </c:tx>
          <c:layout/>
          <c:overlay val="0"/>
        </c:title>
        <c:numFmt formatCode="h:mm;@" sourceLinked="1"/>
        <c:majorTickMark val="none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76555392"/>
        <c:crosses val="autoZero"/>
        <c:crossBetween val="midCat"/>
        <c:majorUnit val="4.1667000000000017E-2"/>
      </c:valAx>
      <c:valAx>
        <c:axId val="76555392"/>
        <c:scaling>
          <c:orientation val="minMax"/>
          <c:max val="1500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Apparent</a:t>
                </a:r>
                <a:r>
                  <a:rPr lang="en-US" baseline="0" dirty="0"/>
                  <a:t> Power, kVA</a:t>
                </a:r>
                <a:endParaRPr lang="en-US" dirty="0"/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76553216"/>
        <c:crosses val="autoZero"/>
        <c:crossBetween val="midCat"/>
        <c:majorUnit val="1000"/>
      </c:valAx>
    </c:plotArea>
    <c:legend>
      <c:legendPos val="r"/>
      <c:layout>
        <c:manualLayout>
          <c:xMode val="edge"/>
          <c:yMode val="edge"/>
          <c:x val="0.87098043426389904"/>
          <c:y val="0.2104116924900517"/>
          <c:w val="0.11892208553017004"/>
          <c:h val="0.3517965974592158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0.59091</cdr:x>
      <cdr:y>0.08065</cdr:y>
    </cdr:from>
    <cdr:to>
      <cdr:x>0.62694</cdr:x>
      <cdr:y>0.87885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953000" y="381000"/>
          <a:ext cx="302003" cy="37710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alpha val="25882"/>
          </a:schemeClr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0.62727</cdr:x>
      <cdr:y>0.08065</cdr:y>
    </cdr:from>
    <cdr:to>
      <cdr:x>0.73712</cdr:x>
      <cdr:y>0.13551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257800" y="381000"/>
          <a:ext cx="920763" cy="2592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System Peak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51985"/>
            <a:ext cx="5608320" cy="421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343"/>
            <a:ext cx="303784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902343"/>
            <a:ext cx="3037840" cy="468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616" tIns="46808" rIns="93616" bIns="4680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AB1A6E-808D-424B-A081-E8F92108075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89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8684E-E38F-4879-96A7-BFA1C587FE1C}" type="slidenum">
              <a:rPr lang="en-GB"/>
              <a:pPr/>
              <a:t>1</a:t>
            </a:fld>
            <a:endParaRPr lang="en-GB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6EC8-EE87-4847-A75B-A850C1FEC8E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A1A241-53F3-4BA6-8535-CA97FCDF3ADF}" type="slidenum">
              <a:rPr lang="en-GB">
                <a:solidFill>
                  <a:srgbClr val="000000"/>
                </a:solidFill>
              </a:rPr>
              <a:pPr/>
              <a:t>33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 txBox="1">
            <a:spLocks noGrp="1" noChangeArrowheads="1"/>
          </p:cNvSpPr>
          <p:nvPr/>
        </p:nvSpPr>
        <p:spPr bwMode="auto">
          <a:xfrm>
            <a:off x="3974183" y="8905598"/>
            <a:ext cx="3036217" cy="4670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7745" tIns="48872" rIns="97745" bIns="48872" anchor="b"/>
          <a:lstStyle>
            <a:lvl1pPr defTabSz="955675"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 defTabSz="95567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/>
            <a:fld id="{8D392AA4-596F-466D-B6B8-75467E7E8AEB}" type="slidenum">
              <a:rPr lang="en-US" sz="1200">
                <a:solidFill>
                  <a:srgbClr val="000000"/>
                </a:solidFill>
                <a:latin typeface="Times New Roman" pitchFamily="18" charset="0"/>
                <a:ea typeface="Geneva" charset="-128"/>
              </a:rPr>
              <a:pPr algn="r" eaLnBrk="0" hangingPunct="0"/>
              <a:t>33</a:t>
            </a:fld>
            <a:endParaRPr lang="en-US" sz="1200">
              <a:solidFill>
                <a:srgbClr val="000000"/>
              </a:solidFill>
              <a:latin typeface="Times New Roman" pitchFamily="18" charset="0"/>
              <a:ea typeface="Geneva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704850"/>
            <a:ext cx="4686300" cy="351472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734" y="4299030"/>
            <a:ext cx="5139337" cy="4216043"/>
          </a:xfrm>
        </p:spPr>
        <p:txBody>
          <a:bodyPr lIns="97745" tIns="48872" rIns="97745" bIns="48872"/>
          <a:lstStyle/>
          <a:p>
            <a:endParaRPr lang="en-US" sz="1000" i="1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7713" y="1173163"/>
            <a:ext cx="7972425" cy="989012"/>
          </a:xfrm>
        </p:spPr>
        <p:txBody>
          <a:bodyPr tIns="0" bIns="0"/>
          <a:lstStyle>
            <a:lvl1pPr algn="l"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7713" y="2205038"/>
            <a:ext cx="7972425" cy="431800"/>
          </a:xfrm>
        </p:spPr>
        <p:txBody>
          <a:bodyPr tIns="0" bIns="0"/>
          <a:lstStyle>
            <a:lvl1pPr marL="0" indent="0" algn="l">
              <a:spcBef>
                <a:spcPct val="0"/>
              </a:spcBef>
              <a:buFontTx/>
              <a:buNone/>
              <a:defRPr sz="2000" baseline="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pic>
        <p:nvPicPr>
          <p:cNvPr id="9223" name="Picture 8" descr="HoganLovells_382_300dpiRG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0"/>
            <a:ext cx="82867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8" name="Text Box 12"/>
          <p:cNvSpPr txBox="1">
            <a:spLocks noChangeArrowheads="1"/>
          </p:cNvSpPr>
          <p:nvPr userDrawn="1"/>
        </p:nvSpPr>
        <p:spPr bwMode="auto">
          <a:xfrm>
            <a:off x="165100" y="3417888"/>
            <a:ext cx="8826500" cy="36036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/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E0BBFD-3C28-455B-B3E3-FD8D1415BAC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3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0F539-779A-4056-A6CE-C2D4C907B6B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11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4F091D-DC9C-4789-9E10-5978E56A7AB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642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2F8A79-76FC-4A74-8EA6-43961E5D5C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0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DA398B-219A-4EE9-994C-1B2AACF790E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0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5100" y="0"/>
            <a:ext cx="89693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5100" y="1449388"/>
            <a:ext cx="8794750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82550" y="1141413"/>
            <a:ext cx="8969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 sz="1000" b="1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0" y="6477000"/>
            <a:ext cx="9145588" cy="381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/>
          <a:lstStyle/>
          <a:p>
            <a:endParaRPr lang="en-US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65100" y="6477000"/>
            <a:ext cx="14954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ct val="50000"/>
              </a:spcBef>
            </a:pPr>
            <a:r>
              <a:rPr lang="en-GB" sz="800" baseline="0" noProof="1">
                <a:solidFill>
                  <a:schemeClr val="tx1"/>
                </a:solidFill>
                <a:latin typeface="+mn-lt"/>
              </a:rPr>
              <a:t>www.hoganlovells.com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494463"/>
            <a:ext cx="496887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CC62162-A410-474D-A552-FAE86DCA70D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58775" indent="-358775" algn="l" rtl="0" eaLnBrk="1" fontAlgn="base" hangingPunct="1">
        <a:spcBef>
          <a:spcPct val="20000"/>
        </a:spcBef>
        <a:spcAft>
          <a:spcPct val="0"/>
        </a:spcAft>
        <a:buChar char="•"/>
        <a:defRPr sz="2800" baseline="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7188" algn="l" rtl="0" eaLnBrk="1" fontAlgn="base" hangingPunct="1">
        <a:spcBef>
          <a:spcPct val="20000"/>
        </a:spcBef>
        <a:spcAft>
          <a:spcPct val="0"/>
        </a:spcAft>
        <a:buChar char="–"/>
        <a:defRPr sz="2400" baseline="0">
          <a:solidFill>
            <a:schemeClr val="tx1"/>
          </a:solidFill>
          <a:latin typeface="+mn-lt"/>
        </a:defRPr>
      </a:lvl2pPr>
      <a:lvl3pPr marL="1076325" indent="-357188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1"/>
          </a:solidFill>
          <a:latin typeface="+mn-lt"/>
        </a:defRPr>
      </a:lvl3pPr>
      <a:lvl4pPr marL="1433513" indent="-355600" algn="l" rtl="0" eaLnBrk="1" fontAlgn="base" hangingPunct="1">
        <a:spcBef>
          <a:spcPct val="20000"/>
        </a:spcBef>
        <a:spcAft>
          <a:spcPct val="0"/>
        </a:spcAft>
        <a:buChar char="–"/>
        <a:defRPr baseline="0">
          <a:solidFill>
            <a:schemeClr val="tx1"/>
          </a:solidFill>
          <a:latin typeface="+mn-lt"/>
        </a:defRPr>
      </a:lvl4pPr>
      <a:lvl5pPr marL="1792288" indent="-357188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1"/>
          </a:solidFill>
          <a:latin typeface="+mn-lt"/>
        </a:defRPr>
      </a:lvl5pPr>
      <a:lvl6pPr marL="2249488" indent="-357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706688" indent="-357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63888" indent="-357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21088" indent="-35718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2321" y="509588"/>
            <a:ext cx="8893419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320" y="1662113"/>
            <a:ext cx="5813180" cy="480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 (which has hanging indent) </a:t>
            </a:r>
          </a:p>
          <a:p>
            <a:pPr lvl="3"/>
            <a:r>
              <a:rPr lang="en-GB" smtClean="0"/>
              <a:t>Fourth level (which has hanging indent)</a:t>
            </a:r>
          </a:p>
          <a:p>
            <a:pPr lvl="4"/>
            <a:r>
              <a:rPr lang="en-GB" smtClean="0"/>
              <a:t>Fifth level (which has hanging indent)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92320" y="6667500"/>
            <a:ext cx="2132134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GB" sz="800" smtClean="0">
                <a:solidFill>
                  <a:srgbClr val="000000"/>
                </a:solidFill>
              </a:rPr>
              <a:t>Hogan Lovells</a:t>
            </a:r>
            <a:endParaRPr lang="en-GB" sz="800" noProof="1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3089" y="6667500"/>
            <a:ext cx="2132134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fld id="{182122C2-2703-4691-8430-17BE38D05EBD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65590" y="449263"/>
            <a:ext cx="8804031" cy="0"/>
          </a:xfrm>
          <a:prstGeom prst="line">
            <a:avLst/>
          </a:prstGeom>
          <a:noFill/>
          <a:ln w="73025">
            <a:solidFill>
              <a:srgbClr val="BDD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" charset="0"/>
        </a:defRPr>
      </a:lvl9pPr>
    </p:titleStyle>
    <p:bodyStyle>
      <a:lvl1pPr algn="l" rtl="0" fontAlgn="ctr">
        <a:spcBef>
          <a:spcPct val="20000"/>
        </a:spcBef>
        <a:spcAft>
          <a:spcPct val="0"/>
        </a:spcAft>
        <a:defRPr sz="1000" b="1">
          <a:solidFill>
            <a:srgbClr val="567632"/>
          </a:solidFill>
          <a:latin typeface="+mn-lt"/>
          <a:ea typeface="+mn-ea"/>
          <a:cs typeface="+mn-cs"/>
        </a:defRPr>
      </a:lvl1pPr>
      <a:lvl2pPr marL="1588" indent="1588" algn="l" rtl="0" fontAlgn="ctr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</a:defRPr>
      </a:lvl2pPr>
      <a:lvl3pPr marL="180975" indent="-176213" algn="l" rtl="0" fontAlgn="ctr">
        <a:spcBef>
          <a:spcPct val="20000"/>
        </a:spcBef>
        <a:spcAft>
          <a:spcPct val="0"/>
        </a:spcAft>
        <a:buClr>
          <a:srgbClr val="567632"/>
        </a:buClr>
        <a:buSzPct val="150000"/>
        <a:buChar char="•"/>
        <a:defRPr sz="1000">
          <a:solidFill>
            <a:schemeClr val="tx1"/>
          </a:solidFill>
          <a:latin typeface="+mn-lt"/>
        </a:defRPr>
      </a:lvl3pPr>
      <a:lvl4pPr marL="355600" indent="-173038" algn="l" rtl="0" fontAlgn="ctr">
        <a:spcBef>
          <a:spcPct val="20000"/>
        </a:spcBef>
        <a:spcAft>
          <a:spcPct val="0"/>
        </a:spcAft>
        <a:buClr>
          <a:srgbClr val="567632"/>
        </a:buClr>
        <a:buFont typeface="Arial" charset="0"/>
        <a:buChar char="–"/>
        <a:defRPr sz="1000">
          <a:solidFill>
            <a:schemeClr val="tx1"/>
          </a:solidFill>
          <a:latin typeface="+mn-lt"/>
        </a:defRPr>
      </a:lvl4pPr>
      <a:lvl5pPr marL="538163" indent="-180975" algn="l" rtl="0" fontAlgn="ctr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995363" indent="-180975" algn="l" rtl="0" fontAlgn="ctr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1452563" indent="-180975" algn="l" rtl="0" fontAlgn="ctr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1909763" indent="-180975" algn="l" rtl="0" fontAlgn="ctr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2366963" indent="-180975" algn="l" rtl="0" fontAlgn="ctr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47713" y="3157538"/>
            <a:ext cx="21939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>
              <a:spcBef>
                <a:spcPct val="50000"/>
              </a:spcBef>
            </a:pPr>
            <a:r>
              <a:rPr lang="en-GB" sz="1200" dirty="0" smtClean="0">
                <a:latin typeface="+mn-lt"/>
              </a:rPr>
              <a:t>February 1, 2012</a:t>
            </a:r>
            <a:endParaRPr lang="en-GB" sz="1200" dirty="0">
              <a:latin typeface="+mn-lt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747713" y="3508375"/>
            <a:ext cx="2193925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>
              <a:spcBef>
                <a:spcPct val="50000"/>
              </a:spcBef>
            </a:pPr>
            <a:endParaRPr lang="en-GB" sz="1200" dirty="0">
              <a:latin typeface="+mn-lt"/>
            </a:endParaRPr>
          </a:p>
        </p:txBody>
      </p:sp>
      <p:pic>
        <p:nvPicPr>
          <p:cNvPr id="24580" name="Picture 17" descr="brid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3778250"/>
            <a:ext cx="88296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47713" y="1171575"/>
            <a:ext cx="7972425" cy="989013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Distributed Generation</a:t>
            </a:r>
            <a:endParaRPr lang="en-GB" dirty="0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ubTitle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The Regulatory Future of Clean, Reliable Energy</a:t>
            </a:r>
            <a:endParaRPr lang="en-GB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747713" y="2698750"/>
            <a:ext cx="7972425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/>
          <a:lstStyle/>
          <a:p>
            <a:pPr>
              <a:lnSpc>
                <a:spcPct val="90000"/>
              </a:lnSpc>
            </a:pPr>
            <a:r>
              <a:rPr lang="en-GB" sz="1500" dirty="0" smtClean="0">
                <a:latin typeface="+mn-lt"/>
              </a:rPr>
              <a:t>Dennis Arfmann &amp; Tiffany Joye</a:t>
            </a:r>
          </a:p>
          <a:p>
            <a:pPr>
              <a:lnSpc>
                <a:spcPct val="90000"/>
              </a:lnSpc>
            </a:pPr>
            <a:r>
              <a:rPr lang="en-GB" sz="1500" dirty="0" smtClean="0">
                <a:latin typeface="+mn-lt"/>
              </a:rPr>
              <a:t>Hogan Lovells, LLP</a:t>
            </a:r>
            <a:endParaRPr lang="en-GB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Spirae Project Examples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56055" y="1581841"/>
            <a:ext cx="2733531" cy="2517398"/>
            <a:chOff x="256055" y="1734721"/>
            <a:chExt cx="2733531" cy="251739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055" y="1734721"/>
              <a:ext cx="2733531" cy="206019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56056" y="3944342"/>
              <a:ext cx="26360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Cell Controller Project - Denmark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157612" y="1447800"/>
            <a:ext cx="2391202" cy="2651439"/>
            <a:chOff x="3157612" y="1691109"/>
            <a:chExt cx="2391202" cy="2651439"/>
          </a:xfrm>
        </p:grpSpPr>
        <p:pic>
          <p:nvPicPr>
            <p:cNvPr id="9" name="Picture 8" descr="Map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57612" y="1691109"/>
              <a:ext cx="2391202" cy="213614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49445" y="4034771"/>
              <a:ext cx="20075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FortZED/RDSI - Colorado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98819" y="1676400"/>
            <a:ext cx="3303266" cy="2422839"/>
            <a:chOff x="5698819" y="1676400"/>
            <a:chExt cx="3303266" cy="2422839"/>
          </a:xfrm>
        </p:grpSpPr>
        <p:grpSp>
          <p:nvGrpSpPr>
            <p:cNvPr id="10" name="Group 9"/>
            <p:cNvGrpSpPr/>
            <p:nvPr/>
          </p:nvGrpSpPr>
          <p:grpSpPr>
            <a:xfrm>
              <a:off x="5698819" y="1676400"/>
              <a:ext cx="3303266" cy="1808868"/>
              <a:chOff x="4876800" y="1828800"/>
              <a:chExt cx="4053840" cy="2057400"/>
            </a:xfrm>
          </p:grpSpPr>
          <p:pic>
            <p:nvPicPr>
              <p:cNvPr id="11" name="Picture Placeholder 7" descr="background.tif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0447" r="-331" b="79911"/>
              <a:stretch>
                <a:fillRect/>
              </a:stretch>
            </p:blipFill>
            <p:spPr>
              <a:xfrm>
                <a:off x="4876800" y="1828800"/>
                <a:ext cx="4053840" cy="2057400"/>
              </a:xfrm>
              <a:prstGeom prst="rect">
                <a:avLst/>
              </a:prstGeom>
            </p:spPr>
          </p:pic>
          <p:sp>
            <p:nvSpPr>
              <p:cNvPr id="12" name="Diamond 11"/>
              <p:cNvSpPr/>
              <p:nvPr/>
            </p:nvSpPr>
            <p:spPr bwMode="auto">
              <a:xfrm>
                <a:off x="7239000" y="2286000"/>
                <a:ext cx="152400" cy="152400"/>
              </a:xfrm>
              <a:prstGeom prst="diamond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Diamond 12"/>
              <p:cNvSpPr/>
              <p:nvPr/>
            </p:nvSpPr>
            <p:spPr bwMode="auto">
              <a:xfrm>
                <a:off x="6781800" y="2514600"/>
                <a:ext cx="152400" cy="152400"/>
              </a:xfrm>
              <a:prstGeom prst="diamond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Diamond 13"/>
              <p:cNvSpPr/>
              <p:nvPr/>
            </p:nvSpPr>
            <p:spPr bwMode="auto">
              <a:xfrm>
                <a:off x="6743700" y="2324100"/>
                <a:ext cx="152400" cy="152400"/>
              </a:xfrm>
              <a:prstGeom prst="diamond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5" name="Diamond 14"/>
              <p:cNvSpPr/>
              <p:nvPr/>
            </p:nvSpPr>
            <p:spPr bwMode="auto">
              <a:xfrm>
                <a:off x="6324600" y="2209800"/>
                <a:ext cx="152400" cy="152400"/>
              </a:xfrm>
              <a:prstGeom prst="diamond">
                <a:avLst/>
              </a:prstGeom>
              <a:solidFill>
                <a:schemeClr val="accent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45720" tIns="45720" rIns="4572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525509" y="3829046"/>
              <a:ext cx="2041734" cy="2701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sz="1400" b="1" dirty="0" smtClean="0">
                  <a:solidFill>
                    <a:srgbClr val="000000"/>
                  </a:solidFill>
                  <a:latin typeface="Calibri"/>
                </a:rPr>
                <a:t>Smart Grid Demo - Northwest</a:t>
              </a: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43" y="4267200"/>
            <a:ext cx="257190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17201" y="6096000"/>
            <a:ext cx="1513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Wind Integration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26329" y="6070428"/>
            <a:ext cx="1853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Kalundborg Smart City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535119" y="6096000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Calibri"/>
              </a:rPr>
              <a:t>Wind Balancing using DR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286808"/>
            <a:ext cx="2447138" cy="16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200" y="4419600"/>
            <a:ext cx="2070738" cy="13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5" r="24963"/>
          <a:stretch/>
        </p:blipFill>
        <p:spPr>
          <a:xfrm>
            <a:off x="5280106" y="2616629"/>
            <a:ext cx="404184" cy="990600"/>
          </a:xfrm>
          <a:prstGeom prst="rect">
            <a:avLst/>
          </a:prstGeom>
        </p:spPr>
      </p:pic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6494463"/>
            <a:ext cx="496887" cy="360362"/>
          </a:xfrm>
        </p:spPr>
        <p:txBody>
          <a:bodyPr/>
          <a:lstStyle/>
          <a:p>
            <a:fld id="{62E0BBFD-3C28-455B-B3E3-FD8D1415BAC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12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 overview of Danish Cell Controller Project</a:t>
            </a:r>
          </a:p>
          <a:p>
            <a:r>
              <a:rPr lang="en-US" sz="2400" dirty="0" smtClean="0"/>
              <a:t>Summarize technology and major accomplishments</a:t>
            </a:r>
          </a:p>
          <a:p>
            <a:r>
              <a:rPr lang="en-US" sz="2400" dirty="0" smtClean="0"/>
              <a:t>Relevance to military microgrid applications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Cell Controller Project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373A6DED-A372-4B6C-89F0-F3158D23EF2A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14415"/>
          <a:stretch/>
        </p:blipFill>
        <p:spPr bwMode="auto">
          <a:xfrm>
            <a:off x="1066800" y="3044439"/>
            <a:ext cx="6718300" cy="312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 bwMode="auto">
          <a:xfrm>
            <a:off x="3962400" y="3886200"/>
            <a:ext cx="1600200" cy="1219200"/>
          </a:xfrm>
          <a:prstGeom prst="ellipse">
            <a:avLst/>
          </a:prstGeom>
          <a:solidFill>
            <a:schemeClr val="accent1">
              <a:alpha val="19000"/>
            </a:schemeClr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99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 228"/>
          <p:cNvSpPr/>
          <p:nvPr/>
        </p:nvSpPr>
        <p:spPr bwMode="auto">
          <a:xfrm>
            <a:off x="3886200" y="1371600"/>
            <a:ext cx="5029200" cy="5105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0" name="Rectangle 229"/>
          <p:cNvSpPr/>
          <p:nvPr/>
        </p:nvSpPr>
        <p:spPr bwMode="auto">
          <a:xfrm>
            <a:off x="3886200" y="1371600"/>
            <a:ext cx="5029200" cy="609600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7" name="Rectangle 226"/>
          <p:cNvSpPr/>
          <p:nvPr/>
        </p:nvSpPr>
        <p:spPr bwMode="auto">
          <a:xfrm>
            <a:off x="228600" y="1371600"/>
            <a:ext cx="3581400" cy="510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8" name="Rectangle 227"/>
          <p:cNvSpPr/>
          <p:nvPr/>
        </p:nvSpPr>
        <p:spPr bwMode="auto">
          <a:xfrm>
            <a:off x="228600" y="1371600"/>
            <a:ext cx="3581400" cy="609600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Danish Power Generation from 1980s to Present</a:t>
            </a:r>
            <a:endParaRPr lang="en-US" dirty="0"/>
          </a:p>
        </p:txBody>
      </p:sp>
      <p:sp>
        <p:nvSpPr>
          <p:cNvPr id="97" name="Date Placeholder 96"/>
          <p:cNvSpPr>
            <a:spLocks noGrp="1"/>
          </p:cNvSpPr>
          <p:nvPr>
            <p:ph type="dt" sz="half" idx="4294967295"/>
          </p:nvPr>
        </p:nvSpPr>
        <p:spPr>
          <a:xfrm>
            <a:off x="457200" y="6248400"/>
            <a:ext cx="2133600" cy="288925"/>
          </a:xfrm>
          <a:prstGeom prst="rect">
            <a:avLst/>
          </a:prstGeom>
        </p:spPr>
        <p:txBody>
          <a:bodyPr/>
          <a:lstStyle/>
          <a:p>
            <a:fld id="{D31466FA-C3C2-4963-832B-A1367A334B1E}" type="datetime1">
              <a:rPr lang="en-US" smtClean="0"/>
              <a:pPr/>
              <a:t>1/6/2012</a:t>
            </a:fld>
            <a:endParaRPr lang="en-US" dirty="0"/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1447800"/>
            <a:ext cx="227934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a-DK" sz="2000" b="1" dirty="0">
                <a:solidFill>
                  <a:schemeClr val="bg1"/>
                </a:solidFill>
                <a:latin typeface="+mn-lt"/>
              </a:rPr>
              <a:t>Primary Generation</a:t>
            </a:r>
          </a:p>
        </p:txBody>
      </p:sp>
      <p:sp>
        <p:nvSpPr>
          <p:cNvPr id="74" name="Text Box 70"/>
          <p:cNvSpPr txBox="1">
            <a:spLocks noChangeArrowheads="1"/>
          </p:cNvSpPr>
          <p:nvPr/>
        </p:nvSpPr>
        <p:spPr bwMode="auto">
          <a:xfrm>
            <a:off x="5410200" y="1447800"/>
            <a:ext cx="198176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da-DK" sz="2000" b="1" dirty="0">
                <a:solidFill>
                  <a:schemeClr val="bg1"/>
                </a:solidFill>
                <a:latin typeface="+mn-lt"/>
              </a:rPr>
              <a:t>Local Generation</a:t>
            </a:r>
          </a:p>
        </p:txBody>
      </p:sp>
      <p:grpSp>
        <p:nvGrpSpPr>
          <p:cNvPr id="2" name="Group 224"/>
          <p:cNvGrpSpPr/>
          <p:nvPr/>
        </p:nvGrpSpPr>
        <p:grpSpPr>
          <a:xfrm>
            <a:off x="4156076" y="1819275"/>
            <a:ext cx="3683000" cy="4174201"/>
            <a:chOff x="4156076" y="1819275"/>
            <a:chExt cx="3683000" cy="4174201"/>
          </a:xfrm>
        </p:grpSpPr>
        <p:pic>
          <p:nvPicPr>
            <p:cNvPr id="75" name="Picture 71" descr="Figur 27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EFEFF"/>
                </a:clrFrom>
                <a:clrTo>
                  <a:srgbClr val="FEFE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56076" y="1819275"/>
              <a:ext cx="3683000" cy="417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5735639" y="274637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6008689" y="3771900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4718051" y="4814888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5467351" y="48482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5386389" y="55340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6022976" y="4900613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6594476" y="467042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6723064" y="5143500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7134226" y="550862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7048501" y="4464050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7519989" y="47212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7578726" y="46704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7648576" y="45942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7567614" y="454342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5116514" y="41243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96" name="Text Box 94"/>
          <p:cNvSpPr txBox="1">
            <a:spLocks noChangeArrowheads="1"/>
          </p:cNvSpPr>
          <p:nvPr/>
        </p:nvSpPr>
        <p:spPr bwMode="auto">
          <a:xfrm>
            <a:off x="7467600" y="6172200"/>
            <a:ext cx="13965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spcAft>
                <a:spcPct val="30000"/>
              </a:spcAft>
            </a:pPr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Source: Energinet.dk</a:t>
            </a:r>
          </a:p>
        </p:txBody>
      </p:sp>
      <p:grpSp>
        <p:nvGrpSpPr>
          <p:cNvPr id="3" name="Group 222"/>
          <p:cNvGrpSpPr/>
          <p:nvPr/>
        </p:nvGrpSpPr>
        <p:grpSpPr>
          <a:xfrm>
            <a:off x="685801" y="1929939"/>
            <a:ext cx="2971800" cy="3962400"/>
            <a:chOff x="539750" y="1816100"/>
            <a:chExt cx="3244850" cy="4214813"/>
          </a:xfrm>
        </p:grpSpPr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539750" y="1816100"/>
              <a:ext cx="3244850" cy="4214813"/>
              <a:chOff x="1210" y="202"/>
              <a:chExt cx="3090" cy="3770"/>
            </a:xfrm>
          </p:grpSpPr>
          <p:sp>
            <p:nvSpPr>
              <p:cNvPr id="163" name="Line 7"/>
              <p:cNvSpPr>
                <a:spLocks noChangeShapeType="1"/>
              </p:cNvSpPr>
              <p:nvPr/>
            </p:nvSpPr>
            <p:spPr bwMode="auto">
              <a:xfrm flipV="1">
                <a:off x="1310" y="1627"/>
                <a:ext cx="1" cy="20"/>
              </a:xfrm>
              <a:prstGeom prst="line">
                <a:avLst/>
              </a:prstGeom>
              <a:noFill/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Freeform 8"/>
              <p:cNvSpPr>
                <a:spLocks/>
              </p:cNvSpPr>
              <p:nvPr/>
            </p:nvSpPr>
            <p:spPr bwMode="auto">
              <a:xfrm>
                <a:off x="1210" y="982"/>
                <a:ext cx="1895" cy="2690"/>
              </a:xfrm>
              <a:custGeom>
                <a:avLst/>
                <a:gdLst>
                  <a:gd name="T0" fmla="*/ 2147483647 w 379"/>
                  <a:gd name="T1" fmla="*/ 2147483647 h 538"/>
                  <a:gd name="T2" fmla="*/ 2147483647 w 379"/>
                  <a:gd name="T3" fmla="*/ 2147483647 h 538"/>
                  <a:gd name="T4" fmla="*/ 2147483647 w 379"/>
                  <a:gd name="T5" fmla="*/ 2147483647 h 538"/>
                  <a:gd name="T6" fmla="*/ 2147483647 w 379"/>
                  <a:gd name="T7" fmla="*/ 2147483647 h 538"/>
                  <a:gd name="T8" fmla="*/ 2147483647 w 379"/>
                  <a:gd name="T9" fmla="*/ 2147483647 h 538"/>
                  <a:gd name="T10" fmla="*/ 2147483647 w 379"/>
                  <a:gd name="T11" fmla="*/ 2147483647 h 538"/>
                  <a:gd name="T12" fmla="*/ 2147483647 w 379"/>
                  <a:gd name="T13" fmla="*/ 2147483647 h 538"/>
                  <a:gd name="T14" fmla="*/ 2147483647 w 379"/>
                  <a:gd name="T15" fmla="*/ 2147483647 h 538"/>
                  <a:gd name="T16" fmla="*/ 2147483647 w 379"/>
                  <a:gd name="T17" fmla="*/ 2147483647 h 538"/>
                  <a:gd name="T18" fmla="*/ 2147483647 w 379"/>
                  <a:gd name="T19" fmla="*/ 2147483647 h 538"/>
                  <a:gd name="T20" fmla="*/ 2147483647 w 379"/>
                  <a:gd name="T21" fmla="*/ 2147483647 h 538"/>
                  <a:gd name="T22" fmla="*/ 2147483647 w 379"/>
                  <a:gd name="T23" fmla="*/ 2147483647 h 538"/>
                  <a:gd name="T24" fmla="*/ 2147483647 w 379"/>
                  <a:gd name="T25" fmla="*/ 2147483647 h 538"/>
                  <a:gd name="T26" fmla="*/ 2147483647 w 379"/>
                  <a:gd name="T27" fmla="*/ 2147483647 h 538"/>
                  <a:gd name="T28" fmla="*/ 2147483647 w 379"/>
                  <a:gd name="T29" fmla="*/ 2147483647 h 538"/>
                  <a:gd name="T30" fmla="*/ 2147483647 w 379"/>
                  <a:gd name="T31" fmla="*/ 2147483647 h 538"/>
                  <a:gd name="T32" fmla="*/ 2147483647 w 379"/>
                  <a:gd name="T33" fmla="*/ 2147483647 h 538"/>
                  <a:gd name="T34" fmla="*/ 2147483647 w 379"/>
                  <a:gd name="T35" fmla="*/ 2147483647 h 538"/>
                  <a:gd name="T36" fmla="*/ 2147483647 w 379"/>
                  <a:gd name="T37" fmla="*/ 2147483647 h 538"/>
                  <a:gd name="T38" fmla="*/ 2147483647 w 379"/>
                  <a:gd name="T39" fmla="*/ 2147483647 h 538"/>
                  <a:gd name="T40" fmla="*/ 2147483647 w 379"/>
                  <a:gd name="T41" fmla="*/ 2147483647 h 538"/>
                  <a:gd name="T42" fmla="*/ 2147483647 w 379"/>
                  <a:gd name="T43" fmla="*/ 2147483647 h 538"/>
                  <a:gd name="T44" fmla="*/ 2147483647 w 379"/>
                  <a:gd name="T45" fmla="*/ 2147483647 h 538"/>
                  <a:gd name="T46" fmla="*/ 2147483647 w 379"/>
                  <a:gd name="T47" fmla="*/ 2147483647 h 538"/>
                  <a:gd name="T48" fmla="*/ 2147483647 w 379"/>
                  <a:gd name="T49" fmla="*/ 2147483647 h 538"/>
                  <a:gd name="T50" fmla="*/ 2147483647 w 379"/>
                  <a:gd name="T51" fmla="*/ 2147483647 h 538"/>
                  <a:gd name="T52" fmla="*/ 2147483647 w 379"/>
                  <a:gd name="T53" fmla="*/ 0 h 538"/>
                  <a:gd name="T54" fmla="*/ 2147483647 w 379"/>
                  <a:gd name="T55" fmla="*/ 2147483647 h 538"/>
                  <a:gd name="T56" fmla="*/ 2147483647 w 379"/>
                  <a:gd name="T57" fmla="*/ 2147483647 h 538"/>
                  <a:gd name="T58" fmla="*/ 2147483647 w 379"/>
                  <a:gd name="T59" fmla="*/ 2147483647 h 538"/>
                  <a:gd name="T60" fmla="*/ 2147483647 w 379"/>
                  <a:gd name="T61" fmla="*/ 2147483647 h 538"/>
                  <a:gd name="T62" fmla="*/ 2147483647 w 379"/>
                  <a:gd name="T63" fmla="*/ 2147483647 h 538"/>
                  <a:gd name="T64" fmla="*/ 2147483647 w 379"/>
                  <a:gd name="T65" fmla="*/ 2147483647 h 538"/>
                  <a:gd name="T66" fmla="*/ 2147483647 w 379"/>
                  <a:gd name="T67" fmla="*/ 2147483647 h 538"/>
                  <a:gd name="T68" fmla="*/ 2147483647 w 379"/>
                  <a:gd name="T69" fmla="*/ 2147483647 h 538"/>
                  <a:gd name="T70" fmla="*/ 2147483647 w 379"/>
                  <a:gd name="T71" fmla="*/ 2147483647 h 538"/>
                  <a:gd name="T72" fmla="*/ 2147483647 w 379"/>
                  <a:gd name="T73" fmla="*/ 2147483647 h 538"/>
                  <a:gd name="T74" fmla="*/ 2147483647 w 379"/>
                  <a:gd name="T75" fmla="*/ 2147483647 h 538"/>
                  <a:gd name="T76" fmla="*/ 2147483647 w 379"/>
                  <a:gd name="T77" fmla="*/ 2147483647 h 538"/>
                  <a:gd name="T78" fmla="*/ 2147483647 w 379"/>
                  <a:gd name="T79" fmla="*/ 2147483647 h 538"/>
                  <a:gd name="T80" fmla="*/ 2147483647 w 379"/>
                  <a:gd name="T81" fmla="*/ 2147483647 h 538"/>
                  <a:gd name="T82" fmla="*/ 2147483647 w 379"/>
                  <a:gd name="T83" fmla="*/ 2147483647 h 538"/>
                  <a:gd name="T84" fmla="*/ 2147483647 w 379"/>
                  <a:gd name="T85" fmla="*/ 2147483647 h 538"/>
                  <a:gd name="T86" fmla="*/ 2147483647 w 379"/>
                  <a:gd name="T87" fmla="*/ 2147483647 h 538"/>
                  <a:gd name="T88" fmla="*/ 2147483647 w 379"/>
                  <a:gd name="T89" fmla="*/ 2147483647 h 538"/>
                  <a:gd name="T90" fmla="*/ 2147483647 w 379"/>
                  <a:gd name="T91" fmla="*/ 2147483647 h 538"/>
                  <a:gd name="T92" fmla="*/ 2147483647 w 379"/>
                  <a:gd name="T93" fmla="*/ 2147483647 h 538"/>
                  <a:gd name="T94" fmla="*/ 2147483647 w 379"/>
                  <a:gd name="T95" fmla="*/ 2147483647 h 538"/>
                  <a:gd name="T96" fmla="*/ 2147483647 w 379"/>
                  <a:gd name="T97" fmla="*/ 2147483647 h 538"/>
                  <a:gd name="T98" fmla="*/ 2147483647 w 379"/>
                  <a:gd name="T99" fmla="*/ 2147483647 h 538"/>
                  <a:gd name="T100" fmla="*/ 2147483647 w 379"/>
                  <a:gd name="T101" fmla="*/ 2147483647 h 538"/>
                  <a:gd name="T102" fmla="*/ 2147483647 w 379"/>
                  <a:gd name="T103" fmla="*/ 2147483647 h 538"/>
                  <a:gd name="T104" fmla="*/ 2147483647 w 379"/>
                  <a:gd name="T105" fmla="*/ 2147483647 h 538"/>
                  <a:gd name="T106" fmla="*/ 2147483647 w 379"/>
                  <a:gd name="T107" fmla="*/ 2147483647 h 538"/>
                  <a:gd name="T108" fmla="*/ 2147483647 w 379"/>
                  <a:gd name="T109" fmla="*/ 2147483647 h 538"/>
                  <a:gd name="T110" fmla="*/ 2147483647 w 379"/>
                  <a:gd name="T111" fmla="*/ 2147483647 h 538"/>
                  <a:gd name="T112" fmla="*/ 2147483647 w 379"/>
                  <a:gd name="T113" fmla="*/ 2147483647 h 538"/>
                  <a:gd name="T114" fmla="*/ 2147483647 w 379"/>
                  <a:gd name="T115" fmla="*/ 2147483647 h 53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9"/>
                  <a:gd name="T175" fmla="*/ 0 h 538"/>
                  <a:gd name="T176" fmla="*/ 379 w 379"/>
                  <a:gd name="T177" fmla="*/ 538 h 53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9" h="538">
                    <a:moveTo>
                      <a:pt x="70" y="511"/>
                    </a:moveTo>
                    <a:lnTo>
                      <a:pt x="69" y="490"/>
                    </a:lnTo>
                    <a:lnTo>
                      <a:pt x="65" y="468"/>
                    </a:lnTo>
                    <a:lnTo>
                      <a:pt x="75" y="446"/>
                    </a:lnTo>
                    <a:lnTo>
                      <a:pt x="70" y="421"/>
                    </a:lnTo>
                    <a:lnTo>
                      <a:pt x="70" y="388"/>
                    </a:lnTo>
                    <a:lnTo>
                      <a:pt x="66" y="380"/>
                    </a:lnTo>
                    <a:lnTo>
                      <a:pt x="37" y="368"/>
                    </a:lnTo>
                    <a:lnTo>
                      <a:pt x="28" y="350"/>
                    </a:lnTo>
                    <a:lnTo>
                      <a:pt x="27" y="339"/>
                    </a:lnTo>
                    <a:lnTo>
                      <a:pt x="23" y="339"/>
                    </a:lnTo>
                    <a:lnTo>
                      <a:pt x="19" y="341"/>
                    </a:lnTo>
                    <a:lnTo>
                      <a:pt x="28" y="370"/>
                    </a:lnTo>
                    <a:lnTo>
                      <a:pt x="26" y="374"/>
                    </a:lnTo>
                    <a:lnTo>
                      <a:pt x="20" y="363"/>
                    </a:lnTo>
                    <a:lnTo>
                      <a:pt x="10" y="357"/>
                    </a:lnTo>
                    <a:lnTo>
                      <a:pt x="4" y="352"/>
                    </a:lnTo>
                    <a:lnTo>
                      <a:pt x="0" y="345"/>
                    </a:lnTo>
                    <a:lnTo>
                      <a:pt x="1" y="334"/>
                    </a:lnTo>
                    <a:lnTo>
                      <a:pt x="8" y="316"/>
                    </a:lnTo>
                    <a:lnTo>
                      <a:pt x="13" y="284"/>
                    </a:lnTo>
                    <a:lnTo>
                      <a:pt x="11" y="249"/>
                    </a:lnTo>
                    <a:lnTo>
                      <a:pt x="17" y="251"/>
                    </a:lnTo>
                    <a:lnTo>
                      <a:pt x="19" y="255"/>
                    </a:lnTo>
                    <a:lnTo>
                      <a:pt x="22" y="270"/>
                    </a:lnTo>
                    <a:lnTo>
                      <a:pt x="22" y="280"/>
                    </a:lnTo>
                    <a:lnTo>
                      <a:pt x="28" y="283"/>
                    </a:lnTo>
                    <a:lnTo>
                      <a:pt x="49" y="267"/>
                    </a:lnTo>
                    <a:lnTo>
                      <a:pt x="30" y="228"/>
                    </a:lnTo>
                    <a:lnTo>
                      <a:pt x="36" y="208"/>
                    </a:lnTo>
                    <a:lnTo>
                      <a:pt x="29" y="204"/>
                    </a:lnTo>
                    <a:lnTo>
                      <a:pt x="27" y="218"/>
                    </a:lnTo>
                    <a:lnTo>
                      <a:pt x="17" y="223"/>
                    </a:lnTo>
                    <a:lnTo>
                      <a:pt x="14" y="241"/>
                    </a:lnTo>
                    <a:lnTo>
                      <a:pt x="11" y="239"/>
                    </a:lnTo>
                    <a:lnTo>
                      <a:pt x="11" y="215"/>
                    </a:lnTo>
                    <a:lnTo>
                      <a:pt x="16" y="193"/>
                    </a:lnTo>
                    <a:lnTo>
                      <a:pt x="19" y="162"/>
                    </a:lnTo>
                    <a:lnTo>
                      <a:pt x="25" y="161"/>
                    </a:lnTo>
                    <a:lnTo>
                      <a:pt x="39" y="177"/>
                    </a:lnTo>
                    <a:lnTo>
                      <a:pt x="45" y="169"/>
                    </a:lnTo>
                    <a:lnTo>
                      <a:pt x="44" y="163"/>
                    </a:lnTo>
                    <a:lnTo>
                      <a:pt x="37" y="162"/>
                    </a:lnTo>
                    <a:lnTo>
                      <a:pt x="30" y="155"/>
                    </a:lnTo>
                    <a:lnTo>
                      <a:pt x="30" y="144"/>
                    </a:lnTo>
                    <a:lnTo>
                      <a:pt x="18" y="151"/>
                    </a:lnTo>
                    <a:lnTo>
                      <a:pt x="17" y="121"/>
                    </a:lnTo>
                    <a:lnTo>
                      <a:pt x="24" y="93"/>
                    </a:lnTo>
                    <a:lnTo>
                      <a:pt x="34" y="76"/>
                    </a:lnTo>
                    <a:lnTo>
                      <a:pt x="36" y="99"/>
                    </a:lnTo>
                    <a:lnTo>
                      <a:pt x="45" y="100"/>
                    </a:lnTo>
                    <a:lnTo>
                      <a:pt x="52" y="108"/>
                    </a:lnTo>
                    <a:lnTo>
                      <a:pt x="58" y="107"/>
                    </a:lnTo>
                    <a:lnTo>
                      <a:pt x="64" y="116"/>
                    </a:lnTo>
                    <a:lnTo>
                      <a:pt x="75" y="117"/>
                    </a:lnTo>
                    <a:lnTo>
                      <a:pt x="86" y="112"/>
                    </a:lnTo>
                    <a:lnTo>
                      <a:pt x="82" y="127"/>
                    </a:lnTo>
                    <a:lnTo>
                      <a:pt x="92" y="140"/>
                    </a:lnTo>
                    <a:lnTo>
                      <a:pt x="98" y="138"/>
                    </a:lnTo>
                    <a:lnTo>
                      <a:pt x="102" y="115"/>
                    </a:lnTo>
                    <a:lnTo>
                      <a:pt x="94" y="101"/>
                    </a:lnTo>
                    <a:lnTo>
                      <a:pt x="105" y="93"/>
                    </a:lnTo>
                    <a:lnTo>
                      <a:pt x="109" y="84"/>
                    </a:lnTo>
                    <a:lnTo>
                      <a:pt x="119" y="83"/>
                    </a:lnTo>
                    <a:lnTo>
                      <a:pt x="121" y="78"/>
                    </a:lnTo>
                    <a:lnTo>
                      <a:pt x="115" y="74"/>
                    </a:lnTo>
                    <a:lnTo>
                      <a:pt x="122" y="65"/>
                    </a:lnTo>
                    <a:lnTo>
                      <a:pt x="133" y="57"/>
                    </a:lnTo>
                    <a:lnTo>
                      <a:pt x="137" y="63"/>
                    </a:lnTo>
                    <a:lnTo>
                      <a:pt x="149" y="58"/>
                    </a:lnTo>
                    <a:lnTo>
                      <a:pt x="150" y="67"/>
                    </a:lnTo>
                    <a:lnTo>
                      <a:pt x="155" y="81"/>
                    </a:lnTo>
                    <a:lnTo>
                      <a:pt x="143" y="88"/>
                    </a:lnTo>
                    <a:lnTo>
                      <a:pt x="146" y="91"/>
                    </a:lnTo>
                    <a:lnTo>
                      <a:pt x="144" y="98"/>
                    </a:lnTo>
                    <a:lnTo>
                      <a:pt x="134" y="102"/>
                    </a:lnTo>
                    <a:lnTo>
                      <a:pt x="141" y="108"/>
                    </a:lnTo>
                    <a:lnTo>
                      <a:pt x="150" y="104"/>
                    </a:lnTo>
                    <a:lnTo>
                      <a:pt x="151" y="91"/>
                    </a:lnTo>
                    <a:lnTo>
                      <a:pt x="160" y="100"/>
                    </a:lnTo>
                    <a:lnTo>
                      <a:pt x="166" y="102"/>
                    </a:lnTo>
                    <a:lnTo>
                      <a:pt x="166" y="104"/>
                    </a:lnTo>
                    <a:lnTo>
                      <a:pt x="164" y="110"/>
                    </a:lnTo>
                    <a:lnTo>
                      <a:pt x="165" y="119"/>
                    </a:lnTo>
                    <a:lnTo>
                      <a:pt x="166" y="124"/>
                    </a:lnTo>
                    <a:lnTo>
                      <a:pt x="179" y="124"/>
                    </a:lnTo>
                    <a:lnTo>
                      <a:pt x="181" y="122"/>
                    </a:lnTo>
                    <a:lnTo>
                      <a:pt x="170" y="116"/>
                    </a:lnTo>
                    <a:lnTo>
                      <a:pt x="168" y="106"/>
                    </a:lnTo>
                    <a:lnTo>
                      <a:pt x="174" y="95"/>
                    </a:lnTo>
                    <a:lnTo>
                      <a:pt x="170" y="89"/>
                    </a:lnTo>
                    <a:lnTo>
                      <a:pt x="162" y="87"/>
                    </a:lnTo>
                    <a:lnTo>
                      <a:pt x="160" y="83"/>
                    </a:lnTo>
                    <a:lnTo>
                      <a:pt x="162" y="68"/>
                    </a:lnTo>
                    <a:lnTo>
                      <a:pt x="156" y="58"/>
                    </a:lnTo>
                    <a:lnTo>
                      <a:pt x="158" y="52"/>
                    </a:lnTo>
                    <a:lnTo>
                      <a:pt x="156" y="44"/>
                    </a:lnTo>
                    <a:lnTo>
                      <a:pt x="162" y="36"/>
                    </a:lnTo>
                    <a:lnTo>
                      <a:pt x="158" y="30"/>
                    </a:lnTo>
                    <a:lnTo>
                      <a:pt x="164" y="19"/>
                    </a:lnTo>
                    <a:lnTo>
                      <a:pt x="172" y="13"/>
                    </a:lnTo>
                    <a:lnTo>
                      <a:pt x="185" y="11"/>
                    </a:lnTo>
                    <a:lnTo>
                      <a:pt x="195" y="11"/>
                    </a:lnTo>
                    <a:lnTo>
                      <a:pt x="214" y="17"/>
                    </a:lnTo>
                    <a:lnTo>
                      <a:pt x="224" y="7"/>
                    </a:lnTo>
                    <a:lnTo>
                      <a:pt x="232" y="9"/>
                    </a:lnTo>
                    <a:lnTo>
                      <a:pt x="248" y="5"/>
                    </a:lnTo>
                    <a:lnTo>
                      <a:pt x="261" y="0"/>
                    </a:lnTo>
                    <a:lnTo>
                      <a:pt x="266" y="1"/>
                    </a:lnTo>
                    <a:lnTo>
                      <a:pt x="292" y="25"/>
                    </a:lnTo>
                    <a:lnTo>
                      <a:pt x="298" y="27"/>
                    </a:lnTo>
                    <a:lnTo>
                      <a:pt x="294" y="50"/>
                    </a:lnTo>
                    <a:lnTo>
                      <a:pt x="302" y="83"/>
                    </a:lnTo>
                    <a:lnTo>
                      <a:pt x="296" y="85"/>
                    </a:lnTo>
                    <a:lnTo>
                      <a:pt x="290" y="83"/>
                    </a:lnTo>
                    <a:lnTo>
                      <a:pt x="263" y="83"/>
                    </a:lnTo>
                    <a:lnTo>
                      <a:pt x="259" y="89"/>
                    </a:lnTo>
                    <a:lnTo>
                      <a:pt x="246" y="98"/>
                    </a:lnTo>
                    <a:lnTo>
                      <a:pt x="269" y="93"/>
                    </a:lnTo>
                    <a:lnTo>
                      <a:pt x="280" y="89"/>
                    </a:lnTo>
                    <a:lnTo>
                      <a:pt x="284" y="91"/>
                    </a:lnTo>
                    <a:lnTo>
                      <a:pt x="290" y="89"/>
                    </a:lnTo>
                    <a:lnTo>
                      <a:pt x="296" y="93"/>
                    </a:lnTo>
                    <a:lnTo>
                      <a:pt x="300" y="100"/>
                    </a:lnTo>
                    <a:lnTo>
                      <a:pt x="298" y="106"/>
                    </a:lnTo>
                    <a:lnTo>
                      <a:pt x="292" y="112"/>
                    </a:lnTo>
                    <a:lnTo>
                      <a:pt x="288" y="120"/>
                    </a:lnTo>
                    <a:lnTo>
                      <a:pt x="300" y="114"/>
                    </a:lnTo>
                    <a:lnTo>
                      <a:pt x="305" y="116"/>
                    </a:lnTo>
                    <a:lnTo>
                      <a:pt x="305" y="124"/>
                    </a:lnTo>
                    <a:lnTo>
                      <a:pt x="313" y="130"/>
                    </a:lnTo>
                    <a:lnTo>
                      <a:pt x="342" y="134"/>
                    </a:lnTo>
                    <a:lnTo>
                      <a:pt x="348" y="130"/>
                    </a:lnTo>
                    <a:lnTo>
                      <a:pt x="364" y="130"/>
                    </a:lnTo>
                    <a:lnTo>
                      <a:pt x="370" y="141"/>
                    </a:lnTo>
                    <a:lnTo>
                      <a:pt x="379" y="149"/>
                    </a:lnTo>
                    <a:lnTo>
                      <a:pt x="379" y="155"/>
                    </a:lnTo>
                    <a:lnTo>
                      <a:pt x="373" y="161"/>
                    </a:lnTo>
                    <a:lnTo>
                      <a:pt x="373" y="176"/>
                    </a:lnTo>
                    <a:lnTo>
                      <a:pt x="364" y="188"/>
                    </a:lnTo>
                    <a:lnTo>
                      <a:pt x="350" y="205"/>
                    </a:lnTo>
                    <a:lnTo>
                      <a:pt x="348" y="217"/>
                    </a:lnTo>
                    <a:lnTo>
                      <a:pt x="342" y="227"/>
                    </a:lnTo>
                    <a:lnTo>
                      <a:pt x="338" y="221"/>
                    </a:lnTo>
                    <a:lnTo>
                      <a:pt x="338" y="209"/>
                    </a:lnTo>
                    <a:lnTo>
                      <a:pt x="331" y="205"/>
                    </a:lnTo>
                    <a:lnTo>
                      <a:pt x="323" y="219"/>
                    </a:lnTo>
                    <a:lnTo>
                      <a:pt x="325" y="225"/>
                    </a:lnTo>
                    <a:lnTo>
                      <a:pt x="319" y="235"/>
                    </a:lnTo>
                    <a:lnTo>
                      <a:pt x="315" y="233"/>
                    </a:lnTo>
                    <a:lnTo>
                      <a:pt x="311" y="221"/>
                    </a:lnTo>
                    <a:lnTo>
                      <a:pt x="296" y="215"/>
                    </a:lnTo>
                    <a:lnTo>
                      <a:pt x="296" y="207"/>
                    </a:lnTo>
                    <a:lnTo>
                      <a:pt x="310" y="206"/>
                    </a:lnTo>
                    <a:lnTo>
                      <a:pt x="314" y="204"/>
                    </a:lnTo>
                    <a:lnTo>
                      <a:pt x="316" y="189"/>
                    </a:lnTo>
                    <a:lnTo>
                      <a:pt x="311" y="188"/>
                    </a:lnTo>
                    <a:lnTo>
                      <a:pt x="300" y="192"/>
                    </a:lnTo>
                    <a:lnTo>
                      <a:pt x="288" y="208"/>
                    </a:lnTo>
                    <a:lnTo>
                      <a:pt x="283" y="225"/>
                    </a:lnTo>
                    <a:lnTo>
                      <a:pt x="290" y="243"/>
                    </a:lnTo>
                    <a:lnTo>
                      <a:pt x="286" y="264"/>
                    </a:lnTo>
                    <a:lnTo>
                      <a:pt x="282" y="277"/>
                    </a:lnTo>
                    <a:lnTo>
                      <a:pt x="274" y="287"/>
                    </a:lnTo>
                    <a:lnTo>
                      <a:pt x="274" y="295"/>
                    </a:lnTo>
                    <a:lnTo>
                      <a:pt x="265" y="287"/>
                    </a:lnTo>
                    <a:lnTo>
                      <a:pt x="241" y="288"/>
                    </a:lnTo>
                    <a:lnTo>
                      <a:pt x="228" y="293"/>
                    </a:lnTo>
                    <a:lnTo>
                      <a:pt x="238" y="293"/>
                    </a:lnTo>
                    <a:lnTo>
                      <a:pt x="245" y="297"/>
                    </a:lnTo>
                    <a:lnTo>
                      <a:pt x="247" y="303"/>
                    </a:lnTo>
                    <a:lnTo>
                      <a:pt x="257" y="303"/>
                    </a:lnTo>
                    <a:lnTo>
                      <a:pt x="255" y="307"/>
                    </a:lnTo>
                    <a:lnTo>
                      <a:pt x="257" y="318"/>
                    </a:lnTo>
                    <a:lnTo>
                      <a:pt x="251" y="328"/>
                    </a:lnTo>
                    <a:lnTo>
                      <a:pt x="236" y="330"/>
                    </a:lnTo>
                    <a:lnTo>
                      <a:pt x="218" y="328"/>
                    </a:lnTo>
                    <a:lnTo>
                      <a:pt x="205" y="322"/>
                    </a:lnTo>
                    <a:lnTo>
                      <a:pt x="195" y="322"/>
                    </a:lnTo>
                    <a:lnTo>
                      <a:pt x="205" y="334"/>
                    </a:lnTo>
                    <a:lnTo>
                      <a:pt x="212" y="344"/>
                    </a:lnTo>
                    <a:lnTo>
                      <a:pt x="218" y="342"/>
                    </a:lnTo>
                    <a:lnTo>
                      <a:pt x="226" y="344"/>
                    </a:lnTo>
                    <a:lnTo>
                      <a:pt x="210" y="367"/>
                    </a:lnTo>
                    <a:lnTo>
                      <a:pt x="195" y="367"/>
                    </a:lnTo>
                    <a:lnTo>
                      <a:pt x="187" y="365"/>
                    </a:lnTo>
                    <a:lnTo>
                      <a:pt x="190" y="371"/>
                    </a:lnTo>
                    <a:lnTo>
                      <a:pt x="181" y="379"/>
                    </a:lnTo>
                    <a:lnTo>
                      <a:pt x="189" y="377"/>
                    </a:lnTo>
                    <a:lnTo>
                      <a:pt x="203" y="377"/>
                    </a:lnTo>
                    <a:lnTo>
                      <a:pt x="195" y="397"/>
                    </a:lnTo>
                    <a:lnTo>
                      <a:pt x="197" y="402"/>
                    </a:lnTo>
                    <a:lnTo>
                      <a:pt x="193" y="406"/>
                    </a:lnTo>
                    <a:lnTo>
                      <a:pt x="197" y="412"/>
                    </a:lnTo>
                    <a:lnTo>
                      <a:pt x="199" y="412"/>
                    </a:lnTo>
                    <a:lnTo>
                      <a:pt x="201" y="419"/>
                    </a:lnTo>
                    <a:lnTo>
                      <a:pt x="197" y="425"/>
                    </a:lnTo>
                    <a:lnTo>
                      <a:pt x="187" y="427"/>
                    </a:lnTo>
                    <a:lnTo>
                      <a:pt x="176" y="431"/>
                    </a:lnTo>
                    <a:lnTo>
                      <a:pt x="187" y="431"/>
                    </a:lnTo>
                    <a:lnTo>
                      <a:pt x="201" y="427"/>
                    </a:lnTo>
                    <a:lnTo>
                      <a:pt x="205" y="429"/>
                    </a:lnTo>
                    <a:lnTo>
                      <a:pt x="205" y="435"/>
                    </a:lnTo>
                    <a:lnTo>
                      <a:pt x="201" y="441"/>
                    </a:lnTo>
                    <a:lnTo>
                      <a:pt x="197" y="448"/>
                    </a:lnTo>
                    <a:lnTo>
                      <a:pt x="191" y="450"/>
                    </a:lnTo>
                    <a:lnTo>
                      <a:pt x="183" y="450"/>
                    </a:lnTo>
                    <a:lnTo>
                      <a:pt x="176" y="456"/>
                    </a:lnTo>
                    <a:lnTo>
                      <a:pt x="172" y="464"/>
                    </a:lnTo>
                    <a:lnTo>
                      <a:pt x="183" y="470"/>
                    </a:lnTo>
                    <a:lnTo>
                      <a:pt x="181" y="476"/>
                    </a:lnTo>
                    <a:lnTo>
                      <a:pt x="172" y="483"/>
                    </a:lnTo>
                    <a:lnTo>
                      <a:pt x="172" y="487"/>
                    </a:lnTo>
                    <a:lnTo>
                      <a:pt x="183" y="485"/>
                    </a:lnTo>
                    <a:lnTo>
                      <a:pt x="191" y="483"/>
                    </a:lnTo>
                    <a:lnTo>
                      <a:pt x="207" y="503"/>
                    </a:lnTo>
                    <a:lnTo>
                      <a:pt x="212" y="516"/>
                    </a:lnTo>
                    <a:lnTo>
                      <a:pt x="203" y="520"/>
                    </a:lnTo>
                    <a:lnTo>
                      <a:pt x="207" y="530"/>
                    </a:lnTo>
                    <a:lnTo>
                      <a:pt x="205" y="534"/>
                    </a:lnTo>
                    <a:lnTo>
                      <a:pt x="197" y="530"/>
                    </a:lnTo>
                    <a:lnTo>
                      <a:pt x="193" y="526"/>
                    </a:lnTo>
                    <a:lnTo>
                      <a:pt x="193" y="514"/>
                    </a:lnTo>
                    <a:lnTo>
                      <a:pt x="195" y="509"/>
                    </a:lnTo>
                    <a:lnTo>
                      <a:pt x="189" y="511"/>
                    </a:lnTo>
                    <a:lnTo>
                      <a:pt x="187" y="522"/>
                    </a:lnTo>
                    <a:lnTo>
                      <a:pt x="172" y="532"/>
                    </a:lnTo>
                    <a:lnTo>
                      <a:pt x="160" y="536"/>
                    </a:lnTo>
                    <a:lnTo>
                      <a:pt x="143" y="538"/>
                    </a:lnTo>
                    <a:lnTo>
                      <a:pt x="77" y="517"/>
                    </a:lnTo>
                    <a:lnTo>
                      <a:pt x="70" y="51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5" name="Freeform 9"/>
              <p:cNvSpPr>
                <a:spLocks/>
              </p:cNvSpPr>
              <p:nvPr/>
            </p:nvSpPr>
            <p:spPr bwMode="auto">
              <a:xfrm>
                <a:off x="1380" y="202"/>
                <a:ext cx="1590" cy="1320"/>
              </a:xfrm>
              <a:custGeom>
                <a:avLst/>
                <a:gdLst>
                  <a:gd name="T0" fmla="*/ 2147483647 w 318"/>
                  <a:gd name="T1" fmla="*/ 2147483647 h 264"/>
                  <a:gd name="T2" fmla="*/ 2147483647 w 318"/>
                  <a:gd name="T3" fmla="*/ 2147483647 h 264"/>
                  <a:gd name="T4" fmla="*/ 2147483647 w 318"/>
                  <a:gd name="T5" fmla="*/ 2147483647 h 264"/>
                  <a:gd name="T6" fmla="*/ 2147483647 w 318"/>
                  <a:gd name="T7" fmla="*/ 2147483647 h 264"/>
                  <a:gd name="T8" fmla="*/ 2147483647 w 318"/>
                  <a:gd name="T9" fmla="*/ 2147483647 h 264"/>
                  <a:gd name="T10" fmla="*/ 2147483647 w 318"/>
                  <a:gd name="T11" fmla="*/ 2147483647 h 264"/>
                  <a:gd name="T12" fmla="*/ 0 w 318"/>
                  <a:gd name="T13" fmla="*/ 2147483647 h 264"/>
                  <a:gd name="T14" fmla="*/ 2147483647 w 318"/>
                  <a:gd name="T15" fmla="*/ 2147483647 h 264"/>
                  <a:gd name="T16" fmla="*/ 2147483647 w 318"/>
                  <a:gd name="T17" fmla="*/ 2147483647 h 264"/>
                  <a:gd name="T18" fmla="*/ 2147483647 w 318"/>
                  <a:gd name="T19" fmla="*/ 2147483647 h 264"/>
                  <a:gd name="T20" fmla="*/ 2147483647 w 318"/>
                  <a:gd name="T21" fmla="*/ 2147483647 h 264"/>
                  <a:gd name="T22" fmla="*/ 2147483647 w 318"/>
                  <a:gd name="T23" fmla="*/ 2147483647 h 264"/>
                  <a:gd name="T24" fmla="*/ 2147483647 w 318"/>
                  <a:gd name="T25" fmla="*/ 2147483647 h 264"/>
                  <a:gd name="T26" fmla="*/ 2147483647 w 318"/>
                  <a:gd name="T27" fmla="*/ 2147483647 h 264"/>
                  <a:gd name="T28" fmla="*/ 2147483647 w 318"/>
                  <a:gd name="T29" fmla="*/ 2147483647 h 264"/>
                  <a:gd name="T30" fmla="*/ 2147483647 w 318"/>
                  <a:gd name="T31" fmla="*/ 2147483647 h 264"/>
                  <a:gd name="T32" fmla="*/ 2147483647 w 318"/>
                  <a:gd name="T33" fmla="*/ 2147483647 h 264"/>
                  <a:gd name="T34" fmla="*/ 2147483647 w 318"/>
                  <a:gd name="T35" fmla="*/ 2147483647 h 264"/>
                  <a:gd name="T36" fmla="*/ 2147483647 w 318"/>
                  <a:gd name="T37" fmla="*/ 2147483647 h 264"/>
                  <a:gd name="T38" fmla="*/ 2147483647 w 318"/>
                  <a:gd name="T39" fmla="*/ 2147483647 h 264"/>
                  <a:gd name="T40" fmla="*/ 2147483647 w 318"/>
                  <a:gd name="T41" fmla="*/ 2147483647 h 264"/>
                  <a:gd name="T42" fmla="*/ 2147483647 w 318"/>
                  <a:gd name="T43" fmla="*/ 2147483647 h 264"/>
                  <a:gd name="T44" fmla="*/ 2147483647 w 318"/>
                  <a:gd name="T45" fmla="*/ 0 h 264"/>
                  <a:gd name="T46" fmla="*/ 2147483647 w 318"/>
                  <a:gd name="T47" fmla="*/ 2147483647 h 264"/>
                  <a:gd name="T48" fmla="*/ 2147483647 w 318"/>
                  <a:gd name="T49" fmla="*/ 2147483647 h 264"/>
                  <a:gd name="T50" fmla="*/ 2147483647 w 318"/>
                  <a:gd name="T51" fmla="*/ 2147483647 h 264"/>
                  <a:gd name="T52" fmla="*/ 2147483647 w 318"/>
                  <a:gd name="T53" fmla="*/ 2147483647 h 264"/>
                  <a:gd name="T54" fmla="*/ 2147483647 w 318"/>
                  <a:gd name="T55" fmla="*/ 2147483647 h 264"/>
                  <a:gd name="T56" fmla="*/ 2147483647 w 318"/>
                  <a:gd name="T57" fmla="*/ 2147483647 h 264"/>
                  <a:gd name="T58" fmla="*/ 2147483647 w 318"/>
                  <a:gd name="T59" fmla="*/ 2147483647 h 264"/>
                  <a:gd name="T60" fmla="*/ 2147483647 w 318"/>
                  <a:gd name="T61" fmla="*/ 2147483647 h 264"/>
                  <a:gd name="T62" fmla="*/ 2147483647 w 318"/>
                  <a:gd name="T63" fmla="*/ 2147483647 h 264"/>
                  <a:gd name="T64" fmla="*/ 2147483647 w 318"/>
                  <a:gd name="T65" fmla="*/ 2147483647 h 264"/>
                  <a:gd name="T66" fmla="*/ 2147483647 w 318"/>
                  <a:gd name="T67" fmla="*/ 2147483647 h 264"/>
                  <a:gd name="T68" fmla="*/ 2147483647 w 318"/>
                  <a:gd name="T69" fmla="*/ 2147483647 h 264"/>
                  <a:gd name="T70" fmla="*/ 2147483647 w 318"/>
                  <a:gd name="T71" fmla="*/ 2147483647 h 264"/>
                  <a:gd name="T72" fmla="*/ 2147483647 w 318"/>
                  <a:gd name="T73" fmla="*/ 2147483647 h 264"/>
                  <a:gd name="T74" fmla="*/ 2147483647 w 318"/>
                  <a:gd name="T75" fmla="*/ 2147483647 h 264"/>
                  <a:gd name="T76" fmla="*/ 2147483647 w 318"/>
                  <a:gd name="T77" fmla="*/ 2147483647 h 264"/>
                  <a:gd name="T78" fmla="*/ 2147483647 w 318"/>
                  <a:gd name="T79" fmla="*/ 2147483647 h 264"/>
                  <a:gd name="T80" fmla="*/ 2147483647 w 318"/>
                  <a:gd name="T81" fmla="*/ 2147483647 h 264"/>
                  <a:gd name="T82" fmla="*/ 2147483647 w 318"/>
                  <a:gd name="T83" fmla="*/ 2147483647 h 264"/>
                  <a:gd name="T84" fmla="*/ 2147483647 w 318"/>
                  <a:gd name="T85" fmla="*/ 2147483647 h 264"/>
                  <a:gd name="T86" fmla="*/ 2147483647 w 318"/>
                  <a:gd name="T87" fmla="*/ 2147483647 h 264"/>
                  <a:gd name="T88" fmla="*/ 2147483647 w 318"/>
                  <a:gd name="T89" fmla="*/ 2147483647 h 264"/>
                  <a:gd name="T90" fmla="*/ 2147483647 w 318"/>
                  <a:gd name="T91" fmla="*/ 2147483647 h 264"/>
                  <a:gd name="T92" fmla="*/ 2147483647 w 318"/>
                  <a:gd name="T93" fmla="*/ 2147483647 h 264"/>
                  <a:gd name="T94" fmla="*/ 2147483647 w 318"/>
                  <a:gd name="T95" fmla="*/ 2147483647 h 264"/>
                  <a:gd name="T96" fmla="*/ 2147483647 w 318"/>
                  <a:gd name="T97" fmla="*/ 2147483647 h 264"/>
                  <a:gd name="T98" fmla="*/ 2147483647 w 318"/>
                  <a:gd name="T99" fmla="*/ 2147483647 h 264"/>
                  <a:gd name="T100" fmla="*/ 2147483647 w 318"/>
                  <a:gd name="T101" fmla="*/ 2147483647 h 264"/>
                  <a:gd name="T102" fmla="*/ 2147483647 w 318"/>
                  <a:gd name="T103" fmla="*/ 2147483647 h 264"/>
                  <a:gd name="T104" fmla="*/ 2147483647 w 318"/>
                  <a:gd name="T105" fmla="*/ 2147483647 h 264"/>
                  <a:gd name="T106" fmla="*/ 2147483647 w 318"/>
                  <a:gd name="T107" fmla="*/ 2147483647 h 264"/>
                  <a:gd name="T108" fmla="*/ 2147483647 w 318"/>
                  <a:gd name="T109" fmla="*/ 2147483647 h 264"/>
                  <a:gd name="T110" fmla="*/ 2147483647 w 318"/>
                  <a:gd name="T111" fmla="*/ 2147483647 h 26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18"/>
                  <a:gd name="T169" fmla="*/ 0 h 264"/>
                  <a:gd name="T170" fmla="*/ 318 w 318"/>
                  <a:gd name="T171" fmla="*/ 264 h 26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18" h="264">
                    <a:moveTo>
                      <a:pt x="39" y="264"/>
                    </a:moveTo>
                    <a:lnTo>
                      <a:pt x="35" y="260"/>
                    </a:lnTo>
                    <a:lnTo>
                      <a:pt x="35" y="254"/>
                    </a:lnTo>
                    <a:lnTo>
                      <a:pt x="25" y="249"/>
                    </a:lnTo>
                    <a:lnTo>
                      <a:pt x="19" y="245"/>
                    </a:lnTo>
                    <a:lnTo>
                      <a:pt x="16" y="233"/>
                    </a:lnTo>
                    <a:lnTo>
                      <a:pt x="14" y="222"/>
                    </a:lnTo>
                    <a:lnTo>
                      <a:pt x="13" y="218"/>
                    </a:lnTo>
                    <a:lnTo>
                      <a:pt x="10" y="216"/>
                    </a:lnTo>
                    <a:lnTo>
                      <a:pt x="8" y="217"/>
                    </a:lnTo>
                    <a:lnTo>
                      <a:pt x="5" y="222"/>
                    </a:lnTo>
                    <a:lnTo>
                      <a:pt x="3" y="225"/>
                    </a:lnTo>
                    <a:lnTo>
                      <a:pt x="1" y="225"/>
                    </a:lnTo>
                    <a:lnTo>
                      <a:pt x="0" y="222"/>
                    </a:lnTo>
                    <a:lnTo>
                      <a:pt x="4" y="202"/>
                    </a:lnTo>
                    <a:lnTo>
                      <a:pt x="10" y="190"/>
                    </a:lnTo>
                    <a:lnTo>
                      <a:pt x="21" y="173"/>
                    </a:lnTo>
                    <a:lnTo>
                      <a:pt x="27" y="165"/>
                    </a:lnTo>
                    <a:lnTo>
                      <a:pt x="41" y="148"/>
                    </a:lnTo>
                    <a:lnTo>
                      <a:pt x="49" y="146"/>
                    </a:lnTo>
                    <a:lnTo>
                      <a:pt x="49" y="142"/>
                    </a:lnTo>
                    <a:lnTo>
                      <a:pt x="58" y="134"/>
                    </a:lnTo>
                    <a:lnTo>
                      <a:pt x="60" y="132"/>
                    </a:lnTo>
                    <a:lnTo>
                      <a:pt x="66" y="134"/>
                    </a:lnTo>
                    <a:lnTo>
                      <a:pt x="78" y="138"/>
                    </a:lnTo>
                    <a:lnTo>
                      <a:pt x="89" y="136"/>
                    </a:lnTo>
                    <a:lnTo>
                      <a:pt x="105" y="128"/>
                    </a:lnTo>
                    <a:lnTo>
                      <a:pt x="118" y="126"/>
                    </a:lnTo>
                    <a:lnTo>
                      <a:pt x="136" y="128"/>
                    </a:lnTo>
                    <a:lnTo>
                      <a:pt x="140" y="128"/>
                    </a:lnTo>
                    <a:lnTo>
                      <a:pt x="159" y="117"/>
                    </a:lnTo>
                    <a:lnTo>
                      <a:pt x="176" y="107"/>
                    </a:lnTo>
                    <a:lnTo>
                      <a:pt x="182" y="99"/>
                    </a:lnTo>
                    <a:lnTo>
                      <a:pt x="196" y="68"/>
                    </a:lnTo>
                    <a:lnTo>
                      <a:pt x="202" y="54"/>
                    </a:lnTo>
                    <a:lnTo>
                      <a:pt x="209" y="50"/>
                    </a:lnTo>
                    <a:lnTo>
                      <a:pt x="217" y="37"/>
                    </a:lnTo>
                    <a:lnTo>
                      <a:pt x="221" y="33"/>
                    </a:lnTo>
                    <a:lnTo>
                      <a:pt x="227" y="31"/>
                    </a:lnTo>
                    <a:lnTo>
                      <a:pt x="244" y="29"/>
                    </a:lnTo>
                    <a:lnTo>
                      <a:pt x="254" y="27"/>
                    </a:lnTo>
                    <a:lnTo>
                      <a:pt x="266" y="18"/>
                    </a:lnTo>
                    <a:lnTo>
                      <a:pt x="283" y="10"/>
                    </a:lnTo>
                    <a:lnTo>
                      <a:pt x="291" y="4"/>
                    </a:lnTo>
                    <a:lnTo>
                      <a:pt x="302" y="2"/>
                    </a:lnTo>
                    <a:lnTo>
                      <a:pt x="312" y="0"/>
                    </a:lnTo>
                    <a:lnTo>
                      <a:pt x="318" y="2"/>
                    </a:lnTo>
                    <a:lnTo>
                      <a:pt x="318" y="4"/>
                    </a:lnTo>
                    <a:lnTo>
                      <a:pt x="314" y="4"/>
                    </a:lnTo>
                    <a:lnTo>
                      <a:pt x="308" y="6"/>
                    </a:lnTo>
                    <a:lnTo>
                      <a:pt x="295" y="12"/>
                    </a:lnTo>
                    <a:lnTo>
                      <a:pt x="285" y="23"/>
                    </a:lnTo>
                    <a:lnTo>
                      <a:pt x="281" y="33"/>
                    </a:lnTo>
                    <a:lnTo>
                      <a:pt x="281" y="43"/>
                    </a:lnTo>
                    <a:lnTo>
                      <a:pt x="289" y="54"/>
                    </a:lnTo>
                    <a:lnTo>
                      <a:pt x="293" y="58"/>
                    </a:lnTo>
                    <a:lnTo>
                      <a:pt x="295" y="64"/>
                    </a:lnTo>
                    <a:lnTo>
                      <a:pt x="295" y="74"/>
                    </a:lnTo>
                    <a:lnTo>
                      <a:pt x="291" y="84"/>
                    </a:lnTo>
                    <a:lnTo>
                      <a:pt x="297" y="93"/>
                    </a:lnTo>
                    <a:lnTo>
                      <a:pt x="297" y="99"/>
                    </a:lnTo>
                    <a:lnTo>
                      <a:pt x="297" y="107"/>
                    </a:lnTo>
                    <a:lnTo>
                      <a:pt x="293" y="117"/>
                    </a:lnTo>
                    <a:lnTo>
                      <a:pt x="285" y="124"/>
                    </a:lnTo>
                    <a:lnTo>
                      <a:pt x="277" y="146"/>
                    </a:lnTo>
                    <a:lnTo>
                      <a:pt x="275" y="159"/>
                    </a:lnTo>
                    <a:lnTo>
                      <a:pt x="273" y="169"/>
                    </a:lnTo>
                    <a:lnTo>
                      <a:pt x="268" y="173"/>
                    </a:lnTo>
                    <a:lnTo>
                      <a:pt x="258" y="169"/>
                    </a:lnTo>
                    <a:lnTo>
                      <a:pt x="244" y="161"/>
                    </a:lnTo>
                    <a:lnTo>
                      <a:pt x="237" y="152"/>
                    </a:lnTo>
                    <a:lnTo>
                      <a:pt x="235" y="152"/>
                    </a:lnTo>
                    <a:lnTo>
                      <a:pt x="231" y="148"/>
                    </a:lnTo>
                    <a:lnTo>
                      <a:pt x="221" y="152"/>
                    </a:lnTo>
                    <a:lnTo>
                      <a:pt x="209" y="150"/>
                    </a:lnTo>
                    <a:lnTo>
                      <a:pt x="200" y="146"/>
                    </a:lnTo>
                    <a:lnTo>
                      <a:pt x="196" y="144"/>
                    </a:lnTo>
                    <a:lnTo>
                      <a:pt x="194" y="148"/>
                    </a:lnTo>
                    <a:lnTo>
                      <a:pt x="190" y="152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67" y="159"/>
                    </a:lnTo>
                    <a:lnTo>
                      <a:pt x="157" y="159"/>
                    </a:lnTo>
                    <a:lnTo>
                      <a:pt x="136" y="163"/>
                    </a:lnTo>
                    <a:lnTo>
                      <a:pt x="130" y="165"/>
                    </a:lnTo>
                    <a:lnTo>
                      <a:pt x="122" y="159"/>
                    </a:lnTo>
                    <a:lnTo>
                      <a:pt x="117" y="158"/>
                    </a:lnTo>
                    <a:lnTo>
                      <a:pt x="109" y="157"/>
                    </a:lnTo>
                    <a:lnTo>
                      <a:pt x="104" y="157"/>
                    </a:lnTo>
                    <a:lnTo>
                      <a:pt x="89" y="159"/>
                    </a:lnTo>
                    <a:lnTo>
                      <a:pt x="87" y="161"/>
                    </a:lnTo>
                    <a:lnTo>
                      <a:pt x="87" y="165"/>
                    </a:lnTo>
                    <a:lnTo>
                      <a:pt x="80" y="169"/>
                    </a:lnTo>
                    <a:lnTo>
                      <a:pt x="72" y="171"/>
                    </a:lnTo>
                    <a:lnTo>
                      <a:pt x="68" y="169"/>
                    </a:lnTo>
                    <a:lnTo>
                      <a:pt x="66" y="171"/>
                    </a:lnTo>
                    <a:lnTo>
                      <a:pt x="60" y="177"/>
                    </a:lnTo>
                    <a:lnTo>
                      <a:pt x="49" y="192"/>
                    </a:lnTo>
                    <a:lnTo>
                      <a:pt x="47" y="200"/>
                    </a:lnTo>
                    <a:lnTo>
                      <a:pt x="45" y="204"/>
                    </a:lnTo>
                    <a:lnTo>
                      <a:pt x="37" y="208"/>
                    </a:lnTo>
                    <a:lnTo>
                      <a:pt x="33" y="214"/>
                    </a:lnTo>
                    <a:lnTo>
                      <a:pt x="33" y="218"/>
                    </a:lnTo>
                    <a:lnTo>
                      <a:pt x="33" y="222"/>
                    </a:lnTo>
                    <a:lnTo>
                      <a:pt x="31" y="233"/>
                    </a:lnTo>
                    <a:lnTo>
                      <a:pt x="29" y="235"/>
                    </a:lnTo>
                    <a:lnTo>
                      <a:pt x="31" y="239"/>
                    </a:lnTo>
                    <a:lnTo>
                      <a:pt x="39" y="245"/>
                    </a:lnTo>
                    <a:lnTo>
                      <a:pt x="41" y="251"/>
                    </a:lnTo>
                    <a:lnTo>
                      <a:pt x="45" y="258"/>
                    </a:lnTo>
                    <a:lnTo>
                      <a:pt x="43" y="262"/>
                    </a:lnTo>
                    <a:lnTo>
                      <a:pt x="39" y="264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6" name="Freeform 10"/>
              <p:cNvSpPr>
                <a:spLocks/>
              </p:cNvSpPr>
              <p:nvPr/>
            </p:nvSpPr>
            <p:spPr bwMode="auto">
              <a:xfrm>
                <a:off x="1575" y="1067"/>
                <a:ext cx="270" cy="360"/>
              </a:xfrm>
              <a:custGeom>
                <a:avLst/>
                <a:gdLst>
                  <a:gd name="T0" fmla="*/ 2147483647 w 54"/>
                  <a:gd name="T1" fmla="*/ 0 h 72"/>
                  <a:gd name="T2" fmla="*/ 2147483647 w 54"/>
                  <a:gd name="T3" fmla="*/ 2147483647 h 72"/>
                  <a:gd name="T4" fmla="*/ 2147483647 w 54"/>
                  <a:gd name="T5" fmla="*/ 2147483647 h 72"/>
                  <a:gd name="T6" fmla="*/ 2147483647 w 54"/>
                  <a:gd name="T7" fmla="*/ 2147483647 h 72"/>
                  <a:gd name="T8" fmla="*/ 2147483647 w 54"/>
                  <a:gd name="T9" fmla="*/ 2147483647 h 72"/>
                  <a:gd name="T10" fmla="*/ 2147483647 w 54"/>
                  <a:gd name="T11" fmla="*/ 2147483647 h 72"/>
                  <a:gd name="T12" fmla="*/ 2147483647 w 54"/>
                  <a:gd name="T13" fmla="*/ 2147483647 h 72"/>
                  <a:gd name="T14" fmla="*/ 2147483647 w 54"/>
                  <a:gd name="T15" fmla="*/ 2147483647 h 72"/>
                  <a:gd name="T16" fmla="*/ 2147483647 w 54"/>
                  <a:gd name="T17" fmla="*/ 2147483647 h 72"/>
                  <a:gd name="T18" fmla="*/ 2147483647 w 54"/>
                  <a:gd name="T19" fmla="*/ 2147483647 h 72"/>
                  <a:gd name="T20" fmla="*/ 2147483647 w 54"/>
                  <a:gd name="T21" fmla="*/ 2147483647 h 72"/>
                  <a:gd name="T22" fmla="*/ 0 w 54"/>
                  <a:gd name="T23" fmla="*/ 2147483647 h 72"/>
                  <a:gd name="T24" fmla="*/ 0 w 54"/>
                  <a:gd name="T25" fmla="*/ 2147483647 h 72"/>
                  <a:gd name="T26" fmla="*/ 2147483647 w 54"/>
                  <a:gd name="T27" fmla="*/ 2147483647 h 72"/>
                  <a:gd name="T28" fmla="*/ 2147483647 w 54"/>
                  <a:gd name="T29" fmla="*/ 2147483647 h 72"/>
                  <a:gd name="T30" fmla="*/ 2147483647 w 54"/>
                  <a:gd name="T31" fmla="*/ 2147483647 h 72"/>
                  <a:gd name="T32" fmla="*/ 2147483647 w 54"/>
                  <a:gd name="T33" fmla="*/ 2147483647 h 72"/>
                  <a:gd name="T34" fmla="*/ 2147483647 w 54"/>
                  <a:gd name="T35" fmla="*/ 2147483647 h 72"/>
                  <a:gd name="T36" fmla="*/ 2147483647 w 54"/>
                  <a:gd name="T37" fmla="*/ 2147483647 h 72"/>
                  <a:gd name="T38" fmla="*/ 2147483647 w 54"/>
                  <a:gd name="T39" fmla="*/ 2147483647 h 72"/>
                  <a:gd name="T40" fmla="*/ 2147483647 w 54"/>
                  <a:gd name="T41" fmla="*/ 2147483647 h 72"/>
                  <a:gd name="T42" fmla="*/ 2147483647 w 54"/>
                  <a:gd name="T43" fmla="*/ 2147483647 h 72"/>
                  <a:gd name="T44" fmla="*/ 2147483647 w 54"/>
                  <a:gd name="T45" fmla="*/ 2147483647 h 72"/>
                  <a:gd name="T46" fmla="*/ 2147483647 w 54"/>
                  <a:gd name="T47" fmla="*/ 2147483647 h 72"/>
                  <a:gd name="T48" fmla="*/ 2147483647 w 54"/>
                  <a:gd name="T49" fmla="*/ 2147483647 h 72"/>
                  <a:gd name="T50" fmla="*/ 2147483647 w 54"/>
                  <a:gd name="T51" fmla="*/ 2147483647 h 72"/>
                  <a:gd name="T52" fmla="*/ 2147483647 w 54"/>
                  <a:gd name="T53" fmla="*/ 2147483647 h 72"/>
                  <a:gd name="T54" fmla="*/ 2147483647 w 54"/>
                  <a:gd name="T55" fmla="*/ 2147483647 h 72"/>
                  <a:gd name="T56" fmla="*/ 2147483647 w 54"/>
                  <a:gd name="T57" fmla="*/ 2147483647 h 72"/>
                  <a:gd name="T58" fmla="*/ 2147483647 w 54"/>
                  <a:gd name="T59" fmla="*/ 2147483647 h 72"/>
                  <a:gd name="T60" fmla="*/ 2147483647 w 54"/>
                  <a:gd name="T61" fmla="*/ 2147483647 h 72"/>
                  <a:gd name="T62" fmla="*/ 2147483647 w 54"/>
                  <a:gd name="T63" fmla="*/ 2147483647 h 72"/>
                  <a:gd name="T64" fmla="*/ 2147483647 w 54"/>
                  <a:gd name="T65" fmla="*/ 0 h 72"/>
                  <a:gd name="T66" fmla="*/ 2147483647 w 54"/>
                  <a:gd name="T67" fmla="*/ 0 h 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72"/>
                  <a:gd name="T104" fmla="*/ 54 w 54"/>
                  <a:gd name="T105" fmla="*/ 72 h 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72">
                    <a:moveTo>
                      <a:pt x="52" y="0"/>
                    </a:moveTo>
                    <a:lnTo>
                      <a:pt x="44" y="2"/>
                    </a:lnTo>
                    <a:lnTo>
                      <a:pt x="37" y="10"/>
                    </a:lnTo>
                    <a:lnTo>
                      <a:pt x="33" y="14"/>
                    </a:lnTo>
                    <a:lnTo>
                      <a:pt x="29" y="19"/>
                    </a:lnTo>
                    <a:lnTo>
                      <a:pt x="23" y="19"/>
                    </a:lnTo>
                    <a:lnTo>
                      <a:pt x="19" y="21"/>
                    </a:lnTo>
                    <a:lnTo>
                      <a:pt x="15" y="27"/>
                    </a:lnTo>
                    <a:lnTo>
                      <a:pt x="17" y="37"/>
                    </a:lnTo>
                    <a:lnTo>
                      <a:pt x="15" y="41"/>
                    </a:lnTo>
                    <a:lnTo>
                      <a:pt x="4" y="45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2" y="54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9" y="63"/>
                    </a:lnTo>
                    <a:lnTo>
                      <a:pt x="15" y="70"/>
                    </a:lnTo>
                    <a:lnTo>
                      <a:pt x="19" y="72"/>
                    </a:lnTo>
                    <a:lnTo>
                      <a:pt x="23" y="72"/>
                    </a:lnTo>
                    <a:lnTo>
                      <a:pt x="27" y="66"/>
                    </a:lnTo>
                    <a:lnTo>
                      <a:pt x="33" y="62"/>
                    </a:lnTo>
                    <a:lnTo>
                      <a:pt x="35" y="54"/>
                    </a:lnTo>
                    <a:lnTo>
                      <a:pt x="39" y="47"/>
                    </a:lnTo>
                    <a:lnTo>
                      <a:pt x="43" y="41"/>
                    </a:lnTo>
                    <a:lnTo>
                      <a:pt x="45" y="36"/>
                    </a:lnTo>
                    <a:lnTo>
                      <a:pt x="45" y="28"/>
                    </a:lnTo>
                    <a:lnTo>
                      <a:pt x="44" y="23"/>
                    </a:lnTo>
                    <a:lnTo>
                      <a:pt x="48" y="22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4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7" name="Freeform 11"/>
              <p:cNvSpPr>
                <a:spLocks/>
              </p:cNvSpPr>
              <p:nvPr/>
            </p:nvSpPr>
            <p:spPr bwMode="auto">
              <a:xfrm>
                <a:off x="3060" y="687"/>
                <a:ext cx="230" cy="125"/>
              </a:xfrm>
              <a:custGeom>
                <a:avLst/>
                <a:gdLst>
                  <a:gd name="T0" fmla="*/ 2147483647 w 46"/>
                  <a:gd name="T1" fmla="*/ 2147483647 h 25"/>
                  <a:gd name="T2" fmla="*/ 2147483647 w 46"/>
                  <a:gd name="T3" fmla="*/ 0 h 25"/>
                  <a:gd name="T4" fmla="*/ 2147483647 w 46"/>
                  <a:gd name="T5" fmla="*/ 2147483647 h 25"/>
                  <a:gd name="T6" fmla="*/ 2147483647 w 46"/>
                  <a:gd name="T7" fmla="*/ 2147483647 h 25"/>
                  <a:gd name="T8" fmla="*/ 0 w 46"/>
                  <a:gd name="T9" fmla="*/ 2147483647 h 25"/>
                  <a:gd name="T10" fmla="*/ 0 w 46"/>
                  <a:gd name="T11" fmla="*/ 2147483647 h 25"/>
                  <a:gd name="T12" fmla="*/ 2147483647 w 46"/>
                  <a:gd name="T13" fmla="*/ 2147483647 h 25"/>
                  <a:gd name="T14" fmla="*/ 2147483647 w 46"/>
                  <a:gd name="T15" fmla="*/ 2147483647 h 25"/>
                  <a:gd name="T16" fmla="*/ 2147483647 w 46"/>
                  <a:gd name="T17" fmla="*/ 2147483647 h 25"/>
                  <a:gd name="T18" fmla="*/ 2147483647 w 46"/>
                  <a:gd name="T19" fmla="*/ 2147483647 h 25"/>
                  <a:gd name="T20" fmla="*/ 2147483647 w 46"/>
                  <a:gd name="T21" fmla="*/ 2147483647 h 25"/>
                  <a:gd name="T22" fmla="*/ 2147483647 w 46"/>
                  <a:gd name="T23" fmla="*/ 2147483647 h 25"/>
                  <a:gd name="T24" fmla="*/ 2147483647 w 46"/>
                  <a:gd name="T25" fmla="*/ 2147483647 h 25"/>
                  <a:gd name="T26" fmla="*/ 2147483647 w 46"/>
                  <a:gd name="T27" fmla="*/ 2147483647 h 25"/>
                  <a:gd name="T28" fmla="*/ 2147483647 w 46"/>
                  <a:gd name="T29" fmla="*/ 2147483647 h 25"/>
                  <a:gd name="T30" fmla="*/ 2147483647 w 46"/>
                  <a:gd name="T31" fmla="*/ 2147483647 h 2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6"/>
                  <a:gd name="T49" fmla="*/ 0 h 25"/>
                  <a:gd name="T50" fmla="*/ 46 w 46"/>
                  <a:gd name="T51" fmla="*/ 25 h 2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6" h="25">
                    <a:moveTo>
                      <a:pt x="44" y="2"/>
                    </a:moveTo>
                    <a:lnTo>
                      <a:pt x="29" y="0"/>
                    </a:lnTo>
                    <a:lnTo>
                      <a:pt x="15" y="2"/>
                    </a:lnTo>
                    <a:lnTo>
                      <a:pt x="7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7" y="25"/>
                    </a:lnTo>
                    <a:lnTo>
                      <a:pt x="13" y="25"/>
                    </a:lnTo>
                    <a:lnTo>
                      <a:pt x="28" y="22"/>
                    </a:lnTo>
                    <a:lnTo>
                      <a:pt x="32" y="18"/>
                    </a:lnTo>
                    <a:lnTo>
                      <a:pt x="32" y="12"/>
                    </a:lnTo>
                    <a:lnTo>
                      <a:pt x="35" y="9"/>
                    </a:lnTo>
                    <a:lnTo>
                      <a:pt x="43" y="7"/>
                    </a:lnTo>
                    <a:lnTo>
                      <a:pt x="46" y="4"/>
                    </a:lnTo>
                    <a:lnTo>
                      <a:pt x="44" y="2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3300" y="1227"/>
                <a:ext cx="155" cy="65"/>
              </a:xfrm>
              <a:custGeom>
                <a:avLst/>
                <a:gdLst>
                  <a:gd name="T0" fmla="*/ 2147483647 w 31"/>
                  <a:gd name="T1" fmla="*/ 2147483647 h 13"/>
                  <a:gd name="T2" fmla="*/ 0 w 31"/>
                  <a:gd name="T3" fmla="*/ 2147483647 h 13"/>
                  <a:gd name="T4" fmla="*/ 2147483647 w 31"/>
                  <a:gd name="T5" fmla="*/ 2147483647 h 13"/>
                  <a:gd name="T6" fmla="*/ 2147483647 w 31"/>
                  <a:gd name="T7" fmla="*/ 2147483647 h 13"/>
                  <a:gd name="T8" fmla="*/ 2147483647 w 31"/>
                  <a:gd name="T9" fmla="*/ 2147483647 h 13"/>
                  <a:gd name="T10" fmla="*/ 2147483647 w 31"/>
                  <a:gd name="T11" fmla="*/ 2147483647 h 13"/>
                  <a:gd name="T12" fmla="*/ 2147483647 w 31"/>
                  <a:gd name="T13" fmla="*/ 2147483647 h 13"/>
                  <a:gd name="T14" fmla="*/ 2147483647 w 31"/>
                  <a:gd name="T15" fmla="*/ 2147483647 h 13"/>
                  <a:gd name="T16" fmla="*/ 2147483647 w 31"/>
                  <a:gd name="T17" fmla="*/ 0 h 13"/>
                  <a:gd name="T18" fmla="*/ 2147483647 w 31"/>
                  <a:gd name="T19" fmla="*/ 2147483647 h 13"/>
                  <a:gd name="T20" fmla="*/ 2147483647 w 31"/>
                  <a:gd name="T21" fmla="*/ 2147483647 h 13"/>
                  <a:gd name="T22" fmla="*/ 2147483647 w 31"/>
                  <a:gd name="T23" fmla="*/ 2147483647 h 13"/>
                  <a:gd name="T24" fmla="*/ 2147483647 w 31"/>
                  <a:gd name="T25" fmla="*/ 2147483647 h 13"/>
                  <a:gd name="T26" fmla="*/ 2147483647 w 31"/>
                  <a:gd name="T27" fmla="*/ 2147483647 h 1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3"/>
                  <a:gd name="T44" fmla="*/ 31 w 31"/>
                  <a:gd name="T45" fmla="*/ 13 h 1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3">
                    <a:moveTo>
                      <a:pt x="2" y="7"/>
                    </a:moveTo>
                    <a:lnTo>
                      <a:pt x="0" y="11"/>
                    </a:lnTo>
                    <a:lnTo>
                      <a:pt x="4" y="13"/>
                    </a:lnTo>
                    <a:lnTo>
                      <a:pt x="11" y="13"/>
                    </a:lnTo>
                    <a:lnTo>
                      <a:pt x="16" y="13"/>
                    </a:lnTo>
                    <a:lnTo>
                      <a:pt x="27" y="9"/>
                    </a:lnTo>
                    <a:lnTo>
                      <a:pt x="31" y="3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9" name="Freeform 13"/>
              <p:cNvSpPr>
                <a:spLocks/>
              </p:cNvSpPr>
              <p:nvPr/>
            </p:nvSpPr>
            <p:spPr bwMode="auto">
              <a:xfrm>
                <a:off x="2775" y="2287"/>
                <a:ext cx="135" cy="285"/>
              </a:xfrm>
              <a:custGeom>
                <a:avLst/>
                <a:gdLst>
                  <a:gd name="T0" fmla="*/ 2147483647 w 27"/>
                  <a:gd name="T1" fmla="*/ 0 h 57"/>
                  <a:gd name="T2" fmla="*/ 2147483647 w 27"/>
                  <a:gd name="T3" fmla="*/ 0 h 57"/>
                  <a:gd name="T4" fmla="*/ 0 w 27"/>
                  <a:gd name="T5" fmla="*/ 2147483647 h 57"/>
                  <a:gd name="T6" fmla="*/ 2147483647 w 27"/>
                  <a:gd name="T7" fmla="*/ 2147483647 h 57"/>
                  <a:gd name="T8" fmla="*/ 2147483647 w 27"/>
                  <a:gd name="T9" fmla="*/ 2147483647 h 57"/>
                  <a:gd name="T10" fmla="*/ 2147483647 w 27"/>
                  <a:gd name="T11" fmla="*/ 2147483647 h 57"/>
                  <a:gd name="T12" fmla="*/ 2147483647 w 27"/>
                  <a:gd name="T13" fmla="*/ 2147483647 h 57"/>
                  <a:gd name="T14" fmla="*/ 0 w 27"/>
                  <a:gd name="T15" fmla="*/ 2147483647 h 57"/>
                  <a:gd name="T16" fmla="*/ 2147483647 w 27"/>
                  <a:gd name="T17" fmla="*/ 2147483647 h 57"/>
                  <a:gd name="T18" fmla="*/ 2147483647 w 27"/>
                  <a:gd name="T19" fmla="*/ 2147483647 h 57"/>
                  <a:gd name="T20" fmla="*/ 2147483647 w 27"/>
                  <a:gd name="T21" fmla="*/ 2147483647 h 57"/>
                  <a:gd name="T22" fmla="*/ 2147483647 w 27"/>
                  <a:gd name="T23" fmla="*/ 2147483647 h 57"/>
                  <a:gd name="T24" fmla="*/ 2147483647 w 27"/>
                  <a:gd name="T25" fmla="*/ 2147483647 h 57"/>
                  <a:gd name="T26" fmla="*/ 2147483647 w 27"/>
                  <a:gd name="T27" fmla="*/ 2147483647 h 57"/>
                  <a:gd name="T28" fmla="*/ 2147483647 w 27"/>
                  <a:gd name="T29" fmla="*/ 2147483647 h 57"/>
                  <a:gd name="T30" fmla="*/ 2147483647 w 27"/>
                  <a:gd name="T31" fmla="*/ 2147483647 h 57"/>
                  <a:gd name="T32" fmla="*/ 2147483647 w 27"/>
                  <a:gd name="T33" fmla="*/ 2147483647 h 57"/>
                  <a:gd name="T34" fmla="*/ 2147483647 w 27"/>
                  <a:gd name="T35" fmla="*/ 2147483647 h 57"/>
                  <a:gd name="T36" fmla="*/ 2147483647 w 27"/>
                  <a:gd name="T37" fmla="*/ 2147483647 h 57"/>
                  <a:gd name="T38" fmla="*/ 2147483647 w 27"/>
                  <a:gd name="T39" fmla="*/ 2147483647 h 57"/>
                  <a:gd name="T40" fmla="*/ 2147483647 w 27"/>
                  <a:gd name="T41" fmla="*/ 2147483647 h 57"/>
                  <a:gd name="T42" fmla="*/ 2147483647 w 27"/>
                  <a:gd name="T43" fmla="*/ 2147483647 h 57"/>
                  <a:gd name="T44" fmla="*/ 2147483647 w 27"/>
                  <a:gd name="T45" fmla="*/ 0 h 57"/>
                  <a:gd name="T46" fmla="*/ 2147483647 w 27"/>
                  <a:gd name="T47" fmla="*/ 0 h 5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7"/>
                  <a:gd name="T73" fmla="*/ 0 h 57"/>
                  <a:gd name="T74" fmla="*/ 27 w 27"/>
                  <a:gd name="T75" fmla="*/ 57 h 5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7" h="57">
                    <a:moveTo>
                      <a:pt x="5" y="0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6" y="16"/>
                    </a:lnTo>
                    <a:lnTo>
                      <a:pt x="9" y="22"/>
                    </a:lnTo>
                    <a:lnTo>
                      <a:pt x="8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2" y="49"/>
                    </a:lnTo>
                    <a:lnTo>
                      <a:pt x="8" y="57"/>
                    </a:lnTo>
                    <a:lnTo>
                      <a:pt x="17" y="57"/>
                    </a:lnTo>
                    <a:lnTo>
                      <a:pt x="20" y="53"/>
                    </a:lnTo>
                    <a:lnTo>
                      <a:pt x="21" y="43"/>
                    </a:lnTo>
                    <a:lnTo>
                      <a:pt x="20" y="32"/>
                    </a:lnTo>
                    <a:lnTo>
                      <a:pt x="27" y="22"/>
                    </a:lnTo>
                    <a:lnTo>
                      <a:pt x="26" y="19"/>
                    </a:lnTo>
                    <a:lnTo>
                      <a:pt x="23" y="17"/>
                    </a:lnTo>
                    <a:lnTo>
                      <a:pt x="19" y="19"/>
                    </a:lnTo>
                    <a:lnTo>
                      <a:pt x="15" y="19"/>
                    </a:lnTo>
                    <a:lnTo>
                      <a:pt x="14" y="18"/>
                    </a:lnTo>
                    <a:lnTo>
                      <a:pt x="12" y="9"/>
                    </a:lnTo>
                    <a:lnTo>
                      <a:pt x="8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0" name="Freeform 14"/>
              <p:cNvSpPr>
                <a:spLocks/>
              </p:cNvSpPr>
              <p:nvPr/>
            </p:nvSpPr>
            <p:spPr bwMode="auto">
              <a:xfrm>
                <a:off x="3125" y="2367"/>
                <a:ext cx="70" cy="80"/>
              </a:xfrm>
              <a:custGeom>
                <a:avLst/>
                <a:gdLst>
                  <a:gd name="T0" fmla="*/ 2147483647 w 14"/>
                  <a:gd name="T1" fmla="*/ 0 h 16"/>
                  <a:gd name="T2" fmla="*/ 0 w 14"/>
                  <a:gd name="T3" fmla="*/ 2147483647 h 16"/>
                  <a:gd name="T4" fmla="*/ 2147483647 w 14"/>
                  <a:gd name="T5" fmla="*/ 2147483647 h 16"/>
                  <a:gd name="T6" fmla="*/ 2147483647 w 14"/>
                  <a:gd name="T7" fmla="*/ 2147483647 h 16"/>
                  <a:gd name="T8" fmla="*/ 2147483647 w 14"/>
                  <a:gd name="T9" fmla="*/ 2147483647 h 16"/>
                  <a:gd name="T10" fmla="*/ 2147483647 w 14"/>
                  <a:gd name="T11" fmla="*/ 2147483647 h 16"/>
                  <a:gd name="T12" fmla="*/ 2147483647 w 14"/>
                  <a:gd name="T13" fmla="*/ 2147483647 h 16"/>
                  <a:gd name="T14" fmla="*/ 2147483647 w 14"/>
                  <a:gd name="T15" fmla="*/ 2147483647 h 16"/>
                  <a:gd name="T16" fmla="*/ 2147483647 w 14"/>
                  <a:gd name="T17" fmla="*/ 2147483647 h 16"/>
                  <a:gd name="T18" fmla="*/ 2147483647 w 14"/>
                  <a:gd name="T19" fmla="*/ 0 h 16"/>
                  <a:gd name="T20" fmla="*/ 2147483647 w 14"/>
                  <a:gd name="T21" fmla="*/ 0 h 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6"/>
                  <a:gd name="T35" fmla="*/ 14 w 14"/>
                  <a:gd name="T36" fmla="*/ 16 h 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6">
                    <a:moveTo>
                      <a:pt x="2" y="0"/>
                    </a:moveTo>
                    <a:lnTo>
                      <a:pt x="0" y="4"/>
                    </a:lnTo>
                    <a:lnTo>
                      <a:pt x="6" y="6"/>
                    </a:lnTo>
                    <a:lnTo>
                      <a:pt x="8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8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1" name="Freeform 15"/>
              <p:cNvSpPr>
                <a:spLocks/>
              </p:cNvSpPr>
              <p:nvPr/>
            </p:nvSpPr>
            <p:spPr bwMode="auto">
              <a:xfrm>
                <a:off x="2990" y="2117"/>
                <a:ext cx="1135" cy="1400"/>
              </a:xfrm>
              <a:custGeom>
                <a:avLst/>
                <a:gdLst>
                  <a:gd name="T0" fmla="*/ 2147483647 w 227"/>
                  <a:gd name="T1" fmla="*/ 2147483647 h 280"/>
                  <a:gd name="T2" fmla="*/ 2147483647 w 227"/>
                  <a:gd name="T3" fmla="*/ 2147483647 h 280"/>
                  <a:gd name="T4" fmla="*/ 2147483647 w 227"/>
                  <a:gd name="T5" fmla="*/ 2147483647 h 280"/>
                  <a:gd name="T6" fmla="*/ 2147483647 w 227"/>
                  <a:gd name="T7" fmla="*/ 2147483647 h 280"/>
                  <a:gd name="T8" fmla="*/ 2147483647 w 227"/>
                  <a:gd name="T9" fmla="*/ 2147483647 h 280"/>
                  <a:gd name="T10" fmla="*/ 2147483647 w 227"/>
                  <a:gd name="T11" fmla="*/ 2147483647 h 280"/>
                  <a:gd name="T12" fmla="*/ 2147483647 w 227"/>
                  <a:gd name="T13" fmla="*/ 2147483647 h 280"/>
                  <a:gd name="T14" fmla="*/ 2147483647 w 227"/>
                  <a:gd name="T15" fmla="*/ 2147483647 h 280"/>
                  <a:gd name="T16" fmla="*/ 2147483647 w 227"/>
                  <a:gd name="T17" fmla="*/ 2147483647 h 280"/>
                  <a:gd name="T18" fmla="*/ 2147483647 w 227"/>
                  <a:gd name="T19" fmla="*/ 2147483647 h 280"/>
                  <a:gd name="T20" fmla="*/ 2147483647 w 227"/>
                  <a:gd name="T21" fmla="*/ 2147483647 h 280"/>
                  <a:gd name="T22" fmla="*/ 2147483647 w 227"/>
                  <a:gd name="T23" fmla="*/ 2147483647 h 280"/>
                  <a:gd name="T24" fmla="*/ 2147483647 w 227"/>
                  <a:gd name="T25" fmla="*/ 2147483647 h 280"/>
                  <a:gd name="T26" fmla="*/ 2147483647 w 227"/>
                  <a:gd name="T27" fmla="*/ 2147483647 h 280"/>
                  <a:gd name="T28" fmla="*/ 2147483647 w 227"/>
                  <a:gd name="T29" fmla="*/ 2147483647 h 280"/>
                  <a:gd name="T30" fmla="*/ 2147483647 w 227"/>
                  <a:gd name="T31" fmla="*/ 2147483647 h 280"/>
                  <a:gd name="T32" fmla="*/ 2147483647 w 227"/>
                  <a:gd name="T33" fmla="*/ 2147483647 h 280"/>
                  <a:gd name="T34" fmla="*/ 2147483647 w 227"/>
                  <a:gd name="T35" fmla="*/ 2147483647 h 280"/>
                  <a:gd name="T36" fmla="*/ 2147483647 w 227"/>
                  <a:gd name="T37" fmla="*/ 2147483647 h 280"/>
                  <a:gd name="T38" fmla="*/ 2147483647 w 227"/>
                  <a:gd name="T39" fmla="*/ 2147483647 h 280"/>
                  <a:gd name="T40" fmla="*/ 2147483647 w 227"/>
                  <a:gd name="T41" fmla="*/ 2147483647 h 280"/>
                  <a:gd name="T42" fmla="*/ 2147483647 w 227"/>
                  <a:gd name="T43" fmla="*/ 2147483647 h 280"/>
                  <a:gd name="T44" fmla="*/ 2147483647 w 227"/>
                  <a:gd name="T45" fmla="*/ 2147483647 h 280"/>
                  <a:gd name="T46" fmla="*/ 2147483647 w 227"/>
                  <a:gd name="T47" fmla="*/ 2147483647 h 280"/>
                  <a:gd name="T48" fmla="*/ 2147483647 w 227"/>
                  <a:gd name="T49" fmla="*/ 2147483647 h 280"/>
                  <a:gd name="T50" fmla="*/ 2147483647 w 227"/>
                  <a:gd name="T51" fmla="*/ 2147483647 h 280"/>
                  <a:gd name="T52" fmla="*/ 2147483647 w 227"/>
                  <a:gd name="T53" fmla="*/ 2147483647 h 280"/>
                  <a:gd name="T54" fmla="*/ 2147483647 w 227"/>
                  <a:gd name="T55" fmla="*/ 2147483647 h 280"/>
                  <a:gd name="T56" fmla="*/ 2147483647 w 227"/>
                  <a:gd name="T57" fmla="*/ 2147483647 h 280"/>
                  <a:gd name="T58" fmla="*/ 2147483647 w 227"/>
                  <a:gd name="T59" fmla="*/ 2147483647 h 280"/>
                  <a:gd name="T60" fmla="*/ 2147483647 w 227"/>
                  <a:gd name="T61" fmla="*/ 2147483647 h 280"/>
                  <a:gd name="T62" fmla="*/ 2147483647 w 227"/>
                  <a:gd name="T63" fmla="*/ 2147483647 h 280"/>
                  <a:gd name="T64" fmla="*/ 2147483647 w 227"/>
                  <a:gd name="T65" fmla="*/ 0 h 280"/>
                  <a:gd name="T66" fmla="*/ 2147483647 w 227"/>
                  <a:gd name="T67" fmla="*/ 2147483647 h 280"/>
                  <a:gd name="T68" fmla="*/ 2147483647 w 227"/>
                  <a:gd name="T69" fmla="*/ 2147483647 h 280"/>
                  <a:gd name="T70" fmla="*/ 2147483647 w 227"/>
                  <a:gd name="T71" fmla="*/ 2147483647 h 280"/>
                  <a:gd name="T72" fmla="*/ 2147483647 w 227"/>
                  <a:gd name="T73" fmla="*/ 2147483647 h 280"/>
                  <a:gd name="T74" fmla="*/ 2147483647 w 227"/>
                  <a:gd name="T75" fmla="*/ 2147483647 h 280"/>
                  <a:gd name="T76" fmla="*/ 2147483647 w 227"/>
                  <a:gd name="T77" fmla="*/ 2147483647 h 280"/>
                  <a:gd name="T78" fmla="*/ 2147483647 w 227"/>
                  <a:gd name="T79" fmla="*/ 2147483647 h 280"/>
                  <a:gd name="T80" fmla="*/ 2147483647 w 227"/>
                  <a:gd name="T81" fmla="*/ 2147483647 h 280"/>
                  <a:gd name="T82" fmla="*/ 2147483647 w 227"/>
                  <a:gd name="T83" fmla="*/ 2147483647 h 280"/>
                  <a:gd name="T84" fmla="*/ 2147483647 w 227"/>
                  <a:gd name="T85" fmla="*/ 2147483647 h 280"/>
                  <a:gd name="T86" fmla="*/ 2147483647 w 227"/>
                  <a:gd name="T87" fmla="*/ 2147483647 h 280"/>
                  <a:gd name="T88" fmla="*/ 2147483647 w 227"/>
                  <a:gd name="T89" fmla="*/ 2147483647 h 280"/>
                  <a:gd name="T90" fmla="*/ 2147483647 w 227"/>
                  <a:gd name="T91" fmla="*/ 2147483647 h 280"/>
                  <a:gd name="T92" fmla="*/ 2147483647 w 227"/>
                  <a:gd name="T93" fmla="*/ 2147483647 h 280"/>
                  <a:gd name="T94" fmla="*/ 2147483647 w 227"/>
                  <a:gd name="T95" fmla="*/ 2147483647 h 280"/>
                  <a:gd name="T96" fmla="*/ 2147483647 w 227"/>
                  <a:gd name="T97" fmla="*/ 2147483647 h 280"/>
                  <a:gd name="T98" fmla="*/ 2147483647 w 227"/>
                  <a:gd name="T99" fmla="*/ 2147483647 h 280"/>
                  <a:gd name="T100" fmla="*/ 2147483647 w 227"/>
                  <a:gd name="T101" fmla="*/ 2147483647 h 280"/>
                  <a:gd name="T102" fmla="*/ 2147483647 w 227"/>
                  <a:gd name="T103" fmla="*/ 2147483647 h 280"/>
                  <a:gd name="T104" fmla="*/ 2147483647 w 227"/>
                  <a:gd name="T105" fmla="*/ 2147483647 h 280"/>
                  <a:gd name="T106" fmla="*/ 2147483647 w 227"/>
                  <a:gd name="T107" fmla="*/ 2147483647 h 280"/>
                  <a:gd name="T108" fmla="*/ 2147483647 w 227"/>
                  <a:gd name="T109" fmla="*/ 2147483647 h 280"/>
                  <a:gd name="T110" fmla="*/ 2147483647 w 227"/>
                  <a:gd name="T111" fmla="*/ 2147483647 h 280"/>
                  <a:gd name="T112" fmla="*/ 2147483647 w 227"/>
                  <a:gd name="T113" fmla="*/ 2147483647 h 280"/>
                  <a:gd name="T114" fmla="*/ 2147483647 w 227"/>
                  <a:gd name="T115" fmla="*/ 2147483647 h 280"/>
                  <a:gd name="T116" fmla="*/ 2147483647 w 227"/>
                  <a:gd name="T117" fmla="*/ 2147483647 h 28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27"/>
                  <a:gd name="T178" fmla="*/ 0 h 280"/>
                  <a:gd name="T179" fmla="*/ 227 w 227"/>
                  <a:gd name="T180" fmla="*/ 280 h 28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27" h="280">
                    <a:moveTo>
                      <a:pt x="0" y="91"/>
                    </a:moveTo>
                    <a:lnTo>
                      <a:pt x="0" y="95"/>
                    </a:lnTo>
                    <a:lnTo>
                      <a:pt x="8" y="99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0" y="109"/>
                    </a:lnTo>
                    <a:lnTo>
                      <a:pt x="8" y="111"/>
                    </a:lnTo>
                    <a:lnTo>
                      <a:pt x="14" y="115"/>
                    </a:lnTo>
                    <a:lnTo>
                      <a:pt x="27" y="115"/>
                    </a:lnTo>
                    <a:lnTo>
                      <a:pt x="33" y="122"/>
                    </a:lnTo>
                    <a:lnTo>
                      <a:pt x="37" y="128"/>
                    </a:lnTo>
                    <a:lnTo>
                      <a:pt x="31" y="138"/>
                    </a:lnTo>
                    <a:lnTo>
                      <a:pt x="25" y="142"/>
                    </a:lnTo>
                    <a:lnTo>
                      <a:pt x="27" y="146"/>
                    </a:lnTo>
                    <a:lnTo>
                      <a:pt x="35" y="146"/>
                    </a:lnTo>
                    <a:lnTo>
                      <a:pt x="37" y="148"/>
                    </a:lnTo>
                    <a:lnTo>
                      <a:pt x="43" y="161"/>
                    </a:lnTo>
                    <a:lnTo>
                      <a:pt x="43" y="169"/>
                    </a:lnTo>
                    <a:lnTo>
                      <a:pt x="41" y="175"/>
                    </a:lnTo>
                    <a:lnTo>
                      <a:pt x="35" y="183"/>
                    </a:lnTo>
                    <a:lnTo>
                      <a:pt x="29" y="185"/>
                    </a:lnTo>
                    <a:lnTo>
                      <a:pt x="29" y="192"/>
                    </a:lnTo>
                    <a:lnTo>
                      <a:pt x="37" y="198"/>
                    </a:lnTo>
                    <a:lnTo>
                      <a:pt x="43" y="206"/>
                    </a:lnTo>
                    <a:lnTo>
                      <a:pt x="48" y="221"/>
                    </a:lnTo>
                    <a:lnTo>
                      <a:pt x="50" y="223"/>
                    </a:lnTo>
                    <a:lnTo>
                      <a:pt x="60" y="229"/>
                    </a:lnTo>
                    <a:lnTo>
                      <a:pt x="64" y="221"/>
                    </a:lnTo>
                    <a:lnTo>
                      <a:pt x="73" y="219"/>
                    </a:lnTo>
                    <a:lnTo>
                      <a:pt x="78" y="221"/>
                    </a:lnTo>
                    <a:lnTo>
                      <a:pt x="78" y="223"/>
                    </a:lnTo>
                    <a:lnTo>
                      <a:pt x="83" y="227"/>
                    </a:lnTo>
                    <a:lnTo>
                      <a:pt x="95" y="231"/>
                    </a:lnTo>
                    <a:lnTo>
                      <a:pt x="107" y="235"/>
                    </a:lnTo>
                    <a:lnTo>
                      <a:pt x="107" y="229"/>
                    </a:lnTo>
                    <a:lnTo>
                      <a:pt x="105" y="225"/>
                    </a:lnTo>
                    <a:lnTo>
                      <a:pt x="107" y="221"/>
                    </a:lnTo>
                    <a:lnTo>
                      <a:pt x="110" y="223"/>
                    </a:lnTo>
                    <a:lnTo>
                      <a:pt x="112" y="229"/>
                    </a:lnTo>
                    <a:lnTo>
                      <a:pt x="118" y="235"/>
                    </a:lnTo>
                    <a:lnTo>
                      <a:pt x="124" y="237"/>
                    </a:lnTo>
                    <a:lnTo>
                      <a:pt x="122" y="241"/>
                    </a:lnTo>
                    <a:lnTo>
                      <a:pt x="118" y="243"/>
                    </a:lnTo>
                    <a:lnTo>
                      <a:pt x="116" y="247"/>
                    </a:lnTo>
                    <a:lnTo>
                      <a:pt x="120" y="249"/>
                    </a:lnTo>
                    <a:lnTo>
                      <a:pt x="126" y="254"/>
                    </a:lnTo>
                    <a:lnTo>
                      <a:pt x="128" y="258"/>
                    </a:lnTo>
                    <a:lnTo>
                      <a:pt x="126" y="262"/>
                    </a:lnTo>
                    <a:lnTo>
                      <a:pt x="116" y="256"/>
                    </a:lnTo>
                    <a:lnTo>
                      <a:pt x="105" y="254"/>
                    </a:lnTo>
                    <a:lnTo>
                      <a:pt x="101" y="256"/>
                    </a:lnTo>
                    <a:lnTo>
                      <a:pt x="110" y="258"/>
                    </a:lnTo>
                    <a:lnTo>
                      <a:pt x="128" y="268"/>
                    </a:lnTo>
                    <a:lnTo>
                      <a:pt x="136" y="272"/>
                    </a:lnTo>
                    <a:lnTo>
                      <a:pt x="145" y="280"/>
                    </a:lnTo>
                    <a:lnTo>
                      <a:pt x="149" y="280"/>
                    </a:lnTo>
                    <a:lnTo>
                      <a:pt x="161" y="278"/>
                    </a:lnTo>
                    <a:lnTo>
                      <a:pt x="165" y="274"/>
                    </a:lnTo>
                    <a:lnTo>
                      <a:pt x="165" y="268"/>
                    </a:lnTo>
                    <a:lnTo>
                      <a:pt x="165" y="256"/>
                    </a:lnTo>
                    <a:lnTo>
                      <a:pt x="167" y="249"/>
                    </a:lnTo>
                    <a:lnTo>
                      <a:pt x="165" y="243"/>
                    </a:lnTo>
                    <a:lnTo>
                      <a:pt x="159" y="243"/>
                    </a:lnTo>
                    <a:lnTo>
                      <a:pt x="149" y="237"/>
                    </a:lnTo>
                    <a:lnTo>
                      <a:pt x="149" y="233"/>
                    </a:lnTo>
                    <a:lnTo>
                      <a:pt x="153" y="231"/>
                    </a:lnTo>
                    <a:lnTo>
                      <a:pt x="161" y="231"/>
                    </a:lnTo>
                    <a:lnTo>
                      <a:pt x="167" y="235"/>
                    </a:lnTo>
                    <a:lnTo>
                      <a:pt x="169" y="231"/>
                    </a:lnTo>
                    <a:lnTo>
                      <a:pt x="169" y="223"/>
                    </a:lnTo>
                    <a:lnTo>
                      <a:pt x="182" y="214"/>
                    </a:lnTo>
                    <a:lnTo>
                      <a:pt x="200" y="210"/>
                    </a:lnTo>
                    <a:lnTo>
                      <a:pt x="209" y="206"/>
                    </a:lnTo>
                    <a:lnTo>
                      <a:pt x="209" y="200"/>
                    </a:lnTo>
                    <a:lnTo>
                      <a:pt x="207" y="194"/>
                    </a:lnTo>
                    <a:lnTo>
                      <a:pt x="198" y="183"/>
                    </a:lnTo>
                    <a:lnTo>
                      <a:pt x="186" y="175"/>
                    </a:lnTo>
                    <a:lnTo>
                      <a:pt x="178" y="173"/>
                    </a:lnTo>
                    <a:lnTo>
                      <a:pt x="174" y="169"/>
                    </a:lnTo>
                    <a:lnTo>
                      <a:pt x="174" y="157"/>
                    </a:lnTo>
                    <a:lnTo>
                      <a:pt x="178" y="146"/>
                    </a:lnTo>
                    <a:lnTo>
                      <a:pt x="186" y="136"/>
                    </a:lnTo>
                    <a:lnTo>
                      <a:pt x="202" y="130"/>
                    </a:lnTo>
                    <a:lnTo>
                      <a:pt x="213" y="122"/>
                    </a:lnTo>
                    <a:lnTo>
                      <a:pt x="223" y="107"/>
                    </a:lnTo>
                    <a:lnTo>
                      <a:pt x="225" y="97"/>
                    </a:lnTo>
                    <a:lnTo>
                      <a:pt x="223" y="78"/>
                    </a:lnTo>
                    <a:lnTo>
                      <a:pt x="221" y="60"/>
                    </a:lnTo>
                    <a:lnTo>
                      <a:pt x="215" y="56"/>
                    </a:lnTo>
                    <a:lnTo>
                      <a:pt x="215" y="42"/>
                    </a:lnTo>
                    <a:lnTo>
                      <a:pt x="223" y="29"/>
                    </a:lnTo>
                    <a:lnTo>
                      <a:pt x="227" y="25"/>
                    </a:lnTo>
                    <a:lnTo>
                      <a:pt x="225" y="16"/>
                    </a:lnTo>
                    <a:lnTo>
                      <a:pt x="223" y="16"/>
                    </a:lnTo>
                    <a:lnTo>
                      <a:pt x="215" y="8"/>
                    </a:lnTo>
                    <a:lnTo>
                      <a:pt x="207" y="4"/>
                    </a:lnTo>
                    <a:lnTo>
                      <a:pt x="198" y="2"/>
                    </a:lnTo>
                    <a:lnTo>
                      <a:pt x="196" y="2"/>
                    </a:lnTo>
                    <a:lnTo>
                      <a:pt x="190" y="0"/>
                    </a:lnTo>
                    <a:lnTo>
                      <a:pt x="180" y="0"/>
                    </a:lnTo>
                    <a:lnTo>
                      <a:pt x="169" y="6"/>
                    </a:lnTo>
                    <a:lnTo>
                      <a:pt x="157" y="12"/>
                    </a:lnTo>
                    <a:lnTo>
                      <a:pt x="147" y="27"/>
                    </a:lnTo>
                    <a:lnTo>
                      <a:pt x="134" y="35"/>
                    </a:lnTo>
                    <a:lnTo>
                      <a:pt x="128" y="42"/>
                    </a:lnTo>
                    <a:lnTo>
                      <a:pt x="132" y="45"/>
                    </a:lnTo>
                    <a:lnTo>
                      <a:pt x="147" y="43"/>
                    </a:lnTo>
                    <a:lnTo>
                      <a:pt x="151" y="42"/>
                    </a:lnTo>
                    <a:lnTo>
                      <a:pt x="155" y="43"/>
                    </a:lnTo>
                    <a:lnTo>
                      <a:pt x="159" y="68"/>
                    </a:lnTo>
                    <a:lnTo>
                      <a:pt x="163" y="91"/>
                    </a:lnTo>
                    <a:lnTo>
                      <a:pt x="163" y="103"/>
                    </a:lnTo>
                    <a:lnTo>
                      <a:pt x="165" y="107"/>
                    </a:lnTo>
                    <a:lnTo>
                      <a:pt x="159" y="105"/>
                    </a:lnTo>
                    <a:lnTo>
                      <a:pt x="155" y="105"/>
                    </a:lnTo>
                    <a:lnTo>
                      <a:pt x="149" y="107"/>
                    </a:lnTo>
                    <a:lnTo>
                      <a:pt x="155" y="101"/>
                    </a:lnTo>
                    <a:lnTo>
                      <a:pt x="157" y="93"/>
                    </a:lnTo>
                    <a:lnTo>
                      <a:pt x="153" y="78"/>
                    </a:lnTo>
                    <a:lnTo>
                      <a:pt x="151" y="58"/>
                    </a:lnTo>
                    <a:lnTo>
                      <a:pt x="147" y="52"/>
                    </a:lnTo>
                    <a:lnTo>
                      <a:pt x="143" y="45"/>
                    </a:lnTo>
                    <a:lnTo>
                      <a:pt x="138" y="47"/>
                    </a:lnTo>
                    <a:lnTo>
                      <a:pt x="138" y="56"/>
                    </a:lnTo>
                    <a:lnTo>
                      <a:pt x="141" y="72"/>
                    </a:lnTo>
                    <a:lnTo>
                      <a:pt x="141" y="74"/>
                    </a:lnTo>
                    <a:lnTo>
                      <a:pt x="136" y="80"/>
                    </a:lnTo>
                    <a:lnTo>
                      <a:pt x="132" y="87"/>
                    </a:lnTo>
                    <a:lnTo>
                      <a:pt x="130" y="101"/>
                    </a:lnTo>
                    <a:lnTo>
                      <a:pt x="128" y="107"/>
                    </a:lnTo>
                    <a:lnTo>
                      <a:pt x="124" y="107"/>
                    </a:lnTo>
                    <a:lnTo>
                      <a:pt x="122" y="103"/>
                    </a:lnTo>
                    <a:lnTo>
                      <a:pt x="116" y="99"/>
                    </a:lnTo>
                    <a:lnTo>
                      <a:pt x="110" y="99"/>
                    </a:lnTo>
                    <a:lnTo>
                      <a:pt x="114" y="95"/>
                    </a:lnTo>
                    <a:lnTo>
                      <a:pt x="120" y="87"/>
                    </a:lnTo>
                    <a:lnTo>
                      <a:pt x="118" y="83"/>
                    </a:lnTo>
                    <a:lnTo>
                      <a:pt x="112" y="83"/>
                    </a:lnTo>
                    <a:lnTo>
                      <a:pt x="107" y="78"/>
                    </a:lnTo>
                    <a:lnTo>
                      <a:pt x="107" y="76"/>
                    </a:lnTo>
                    <a:lnTo>
                      <a:pt x="114" y="74"/>
                    </a:lnTo>
                    <a:lnTo>
                      <a:pt x="116" y="72"/>
                    </a:lnTo>
                    <a:lnTo>
                      <a:pt x="116" y="64"/>
                    </a:lnTo>
                    <a:lnTo>
                      <a:pt x="116" y="56"/>
                    </a:lnTo>
                    <a:lnTo>
                      <a:pt x="120" y="47"/>
                    </a:lnTo>
                    <a:lnTo>
                      <a:pt x="122" y="45"/>
                    </a:lnTo>
                    <a:lnTo>
                      <a:pt x="120" y="39"/>
                    </a:lnTo>
                    <a:lnTo>
                      <a:pt x="116" y="39"/>
                    </a:lnTo>
                    <a:lnTo>
                      <a:pt x="110" y="42"/>
                    </a:lnTo>
                    <a:lnTo>
                      <a:pt x="99" y="37"/>
                    </a:lnTo>
                    <a:lnTo>
                      <a:pt x="93" y="35"/>
                    </a:lnTo>
                    <a:lnTo>
                      <a:pt x="85" y="37"/>
                    </a:lnTo>
                    <a:lnTo>
                      <a:pt x="73" y="33"/>
                    </a:lnTo>
                    <a:lnTo>
                      <a:pt x="62" y="29"/>
                    </a:lnTo>
                    <a:lnTo>
                      <a:pt x="58" y="29"/>
                    </a:lnTo>
                    <a:lnTo>
                      <a:pt x="54" y="29"/>
                    </a:lnTo>
                    <a:lnTo>
                      <a:pt x="58" y="37"/>
                    </a:lnTo>
                    <a:lnTo>
                      <a:pt x="81" y="45"/>
                    </a:lnTo>
                    <a:lnTo>
                      <a:pt x="89" y="50"/>
                    </a:lnTo>
                    <a:lnTo>
                      <a:pt x="91" y="56"/>
                    </a:lnTo>
                    <a:lnTo>
                      <a:pt x="89" y="64"/>
                    </a:lnTo>
                    <a:lnTo>
                      <a:pt x="83" y="68"/>
                    </a:lnTo>
                    <a:lnTo>
                      <a:pt x="78" y="70"/>
                    </a:lnTo>
                    <a:lnTo>
                      <a:pt x="68" y="66"/>
                    </a:lnTo>
                    <a:lnTo>
                      <a:pt x="66" y="68"/>
                    </a:lnTo>
                    <a:lnTo>
                      <a:pt x="70" y="72"/>
                    </a:lnTo>
                    <a:lnTo>
                      <a:pt x="73" y="83"/>
                    </a:lnTo>
                    <a:lnTo>
                      <a:pt x="70" y="91"/>
                    </a:lnTo>
                    <a:lnTo>
                      <a:pt x="64" y="91"/>
                    </a:lnTo>
                    <a:lnTo>
                      <a:pt x="58" y="89"/>
                    </a:lnTo>
                    <a:lnTo>
                      <a:pt x="52" y="89"/>
                    </a:lnTo>
                    <a:lnTo>
                      <a:pt x="50" y="93"/>
                    </a:lnTo>
                    <a:lnTo>
                      <a:pt x="43" y="91"/>
                    </a:lnTo>
                    <a:lnTo>
                      <a:pt x="39" y="91"/>
                    </a:lnTo>
                    <a:lnTo>
                      <a:pt x="25" y="87"/>
                    </a:lnTo>
                    <a:lnTo>
                      <a:pt x="19" y="87"/>
                    </a:lnTo>
                    <a:lnTo>
                      <a:pt x="4" y="91"/>
                    </a:lnTo>
                    <a:lnTo>
                      <a:pt x="0" y="9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2" name="Freeform 16"/>
              <p:cNvSpPr>
                <a:spLocks/>
              </p:cNvSpPr>
              <p:nvPr/>
            </p:nvSpPr>
            <p:spPr bwMode="auto">
              <a:xfrm>
                <a:off x="4095" y="2692"/>
                <a:ext cx="70" cy="85"/>
              </a:xfrm>
              <a:custGeom>
                <a:avLst/>
                <a:gdLst>
                  <a:gd name="T0" fmla="*/ 2147483647 w 14"/>
                  <a:gd name="T1" fmla="*/ 0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0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0 h 17"/>
                  <a:gd name="T18" fmla="*/ 2147483647 w 14"/>
                  <a:gd name="T19" fmla="*/ 0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17"/>
                  <a:gd name="T32" fmla="*/ 14 w 14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17">
                    <a:moveTo>
                      <a:pt x="10" y="0"/>
                    </a:moveTo>
                    <a:lnTo>
                      <a:pt x="2" y="7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4" y="17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4" y="2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3" name="Freeform 17"/>
              <p:cNvSpPr>
                <a:spLocks/>
              </p:cNvSpPr>
              <p:nvPr/>
            </p:nvSpPr>
            <p:spPr bwMode="auto">
              <a:xfrm>
                <a:off x="4250" y="2692"/>
                <a:ext cx="50" cy="65"/>
              </a:xfrm>
              <a:custGeom>
                <a:avLst/>
                <a:gdLst>
                  <a:gd name="T0" fmla="*/ 2147483647 w 10"/>
                  <a:gd name="T1" fmla="*/ 0 h 13"/>
                  <a:gd name="T2" fmla="*/ 2147483647 w 10"/>
                  <a:gd name="T3" fmla="*/ 0 h 13"/>
                  <a:gd name="T4" fmla="*/ 0 w 10"/>
                  <a:gd name="T5" fmla="*/ 2147483647 h 13"/>
                  <a:gd name="T6" fmla="*/ 2147483647 w 10"/>
                  <a:gd name="T7" fmla="*/ 2147483647 h 13"/>
                  <a:gd name="T8" fmla="*/ 2147483647 w 10"/>
                  <a:gd name="T9" fmla="*/ 2147483647 h 13"/>
                  <a:gd name="T10" fmla="*/ 2147483647 w 10"/>
                  <a:gd name="T11" fmla="*/ 2147483647 h 13"/>
                  <a:gd name="T12" fmla="*/ 2147483647 w 10"/>
                  <a:gd name="T13" fmla="*/ 0 h 13"/>
                  <a:gd name="T14" fmla="*/ 2147483647 w 10"/>
                  <a:gd name="T15" fmla="*/ 0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"/>
                  <a:gd name="T25" fmla="*/ 0 h 13"/>
                  <a:gd name="T26" fmla="*/ 10 w 10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" h="13">
                    <a:moveTo>
                      <a:pt x="6" y="0"/>
                    </a:moveTo>
                    <a:lnTo>
                      <a:pt x="2" y="0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4" name="Freeform 18"/>
              <p:cNvSpPr>
                <a:spLocks/>
              </p:cNvSpPr>
              <p:nvPr/>
            </p:nvSpPr>
            <p:spPr bwMode="auto">
              <a:xfrm>
                <a:off x="4200" y="2367"/>
                <a:ext cx="30" cy="30"/>
              </a:xfrm>
              <a:custGeom>
                <a:avLst/>
                <a:gdLst>
                  <a:gd name="T0" fmla="*/ 2147483647 w 6"/>
                  <a:gd name="T1" fmla="*/ 0 h 6"/>
                  <a:gd name="T2" fmla="*/ 0 w 6"/>
                  <a:gd name="T3" fmla="*/ 2147483647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0 h 6"/>
                  <a:gd name="T10" fmla="*/ 2147483647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19"/>
              <p:cNvSpPr>
                <a:spLocks/>
              </p:cNvSpPr>
              <p:nvPr/>
            </p:nvSpPr>
            <p:spPr bwMode="auto">
              <a:xfrm>
                <a:off x="3815" y="3407"/>
                <a:ext cx="280" cy="205"/>
              </a:xfrm>
              <a:custGeom>
                <a:avLst/>
                <a:gdLst>
                  <a:gd name="T0" fmla="*/ 2147483647 w 56"/>
                  <a:gd name="T1" fmla="*/ 2147483647 h 41"/>
                  <a:gd name="T2" fmla="*/ 2147483647 w 56"/>
                  <a:gd name="T3" fmla="*/ 2147483647 h 41"/>
                  <a:gd name="T4" fmla="*/ 2147483647 w 56"/>
                  <a:gd name="T5" fmla="*/ 2147483647 h 41"/>
                  <a:gd name="T6" fmla="*/ 2147483647 w 56"/>
                  <a:gd name="T7" fmla="*/ 2147483647 h 41"/>
                  <a:gd name="T8" fmla="*/ 2147483647 w 56"/>
                  <a:gd name="T9" fmla="*/ 2147483647 h 41"/>
                  <a:gd name="T10" fmla="*/ 2147483647 w 56"/>
                  <a:gd name="T11" fmla="*/ 2147483647 h 41"/>
                  <a:gd name="T12" fmla="*/ 2147483647 w 56"/>
                  <a:gd name="T13" fmla="*/ 2147483647 h 41"/>
                  <a:gd name="T14" fmla="*/ 0 w 56"/>
                  <a:gd name="T15" fmla="*/ 2147483647 h 41"/>
                  <a:gd name="T16" fmla="*/ 2147483647 w 56"/>
                  <a:gd name="T17" fmla="*/ 2147483647 h 41"/>
                  <a:gd name="T18" fmla="*/ 0 w 56"/>
                  <a:gd name="T19" fmla="*/ 2147483647 h 41"/>
                  <a:gd name="T20" fmla="*/ 2147483647 w 56"/>
                  <a:gd name="T21" fmla="*/ 2147483647 h 41"/>
                  <a:gd name="T22" fmla="*/ 2147483647 w 56"/>
                  <a:gd name="T23" fmla="*/ 2147483647 h 41"/>
                  <a:gd name="T24" fmla="*/ 2147483647 w 56"/>
                  <a:gd name="T25" fmla="*/ 2147483647 h 41"/>
                  <a:gd name="T26" fmla="*/ 2147483647 w 56"/>
                  <a:gd name="T27" fmla="*/ 2147483647 h 41"/>
                  <a:gd name="T28" fmla="*/ 2147483647 w 56"/>
                  <a:gd name="T29" fmla="*/ 2147483647 h 41"/>
                  <a:gd name="T30" fmla="*/ 2147483647 w 56"/>
                  <a:gd name="T31" fmla="*/ 2147483647 h 41"/>
                  <a:gd name="T32" fmla="*/ 2147483647 w 56"/>
                  <a:gd name="T33" fmla="*/ 2147483647 h 41"/>
                  <a:gd name="T34" fmla="*/ 2147483647 w 56"/>
                  <a:gd name="T35" fmla="*/ 2147483647 h 41"/>
                  <a:gd name="T36" fmla="*/ 2147483647 w 56"/>
                  <a:gd name="T37" fmla="*/ 2147483647 h 41"/>
                  <a:gd name="T38" fmla="*/ 2147483647 w 56"/>
                  <a:gd name="T39" fmla="*/ 2147483647 h 41"/>
                  <a:gd name="T40" fmla="*/ 2147483647 w 56"/>
                  <a:gd name="T41" fmla="*/ 2147483647 h 41"/>
                  <a:gd name="T42" fmla="*/ 2147483647 w 56"/>
                  <a:gd name="T43" fmla="*/ 2147483647 h 41"/>
                  <a:gd name="T44" fmla="*/ 2147483647 w 56"/>
                  <a:gd name="T45" fmla="*/ 2147483647 h 41"/>
                  <a:gd name="T46" fmla="*/ 2147483647 w 56"/>
                  <a:gd name="T47" fmla="*/ 0 h 41"/>
                  <a:gd name="T48" fmla="*/ 2147483647 w 56"/>
                  <a:gd name="T49" fmla="*/ 2147483647 h 41"/>
                  <a:gd name="T50" fmla="*/ 2147483647 w 56"/>
                  <a:gd name="T51" fmla="*/ 2147483647 h 4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6"/>
                  <a:gd name="T79" fmla="*/ 0 h 41"/>
                  <a:gd name="T80" fmla="*/ 56 w 56"/>
                  <a:gd name="T81" fmla="*/ 41 h 4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6" h="41">
                    <a:moveTo>
                      <a:pt x="21" y="6"/>
                    </a:moveTo>
                    <a:lnTo>
                      <a:pt x="21" y="10"/>
                    </a:lnTo>
                    <a:lnTo>
                      <a:pt x="19" y="16"/>
                    </a:lnTo>
                    <a:lnTo>
                      <a:pt x="15" y="20"/>
                    </a:lnTo>
                    <a:lnTo>
                      <a:pt x="9" y="16"/>
                    </a:lnTo>
                    <a:lnTo>
                      <a:pt x="6" y="16"/>
                    </a:lnTo>
                    <a:lnTo>
                      <a:pt x="4" y="22"/>
                    </a:lnTo>
                    <a:lnTo>
                      <a:pt x="0" y="22"/>
                    </a:lnTo>
                    <a:lnTo>
                      <a:pt x="2" y="33"/>
                    </a:lnTo>
                    <a:lnTo>
                      <a:pt x="0" y="37"/>
                    </a:lnTo>
                    <a:lnTo>
                      <a:pt x="4" y="41"/>
                    </a:lnTo>
                    <a:lnTo>
                      <a:pt x="9" y="41"/>
                    </a:lnTo>
                    <a:lnTo>
                      <a:pt x="17" y="37"/>
                    </a:lnTo>
                    <a:lnTo>
                      <a:pt x="19" y="31"/>
                    </a:lnTo>
                    <a:lnTo>
                      <a:pt x="33" y="22"/>
                    </a:lnTo>
                    <a:lnTo>
                      <a:pt x="39" y="22"/>
                    </a:lnTo>
                    <a:lnTo>
                      <a:pt x="54" y="26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48" y="8"/>
                    </a:lnTo>
                    <a:lnTo>
                      <a:pt x="42" y="6"/>
                    </a:lnTo>
                    <a:lnTo>
                      <a:pt x="33" y="6"/>
                    </a:lnTo>
                    <a:lnTo>
                      <a:pt x="25" y="2"/>
                    </a:lnTo>
                    <a:lnTo>
                      <a:pt x="19" y="0"/>
                    </a:lnTo>
                    <a:lnTo>
                      <a:pt x="21" y="6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Freeform 20"/>
              <p:cNvSpPr>
                <a:spLocks/>
              </p:cNvSpPr>
              <p:nvPr/>
            </p:nvSpPr>
            <p:spPr bwMode="auto">
              <a:xfrm>
                <a:off x="3725" y="3537"/>
                <a:ext cx="50" cy="35"/>
              </a:xfrm>
              <a:custGeom>
                <a:avLst/>
                <a:gdLst>
                  <a:gd name="T0" fmla="*/ 2147483647 w 10"/>
                  <a:gd name="T1" fmla="*/ 2147483647 h 7"/>
                  <a:gd name="T2" fmla="*/ 2147483647 w 10"/>
                  <a:gd name="T3" fmla="*/ 0 h 7"/>
                  <a:gd name="T4" fmla="*/ 0 w 10"/>
                  <a:gd name="T5" fmla="*/ 2147483647 h 7"/>
                  <a:gd name="T6" fmla="*/ 2147483647 w 10"/>
                  <a:gd name="T7" fmla="*/ 2147483647 h 7"/>
                  <a:gd name="T8" fmla="*/ 2147483647 w 10"/>
                  <a:gd name="T9" fmla="*/ 2147483647 h 7"/>
                  <a:gd name="T10" fmla="*/ 2147483647 w 10"/>
                  <a:gd name="T11" fmla="*/ 2147483647 h 7"/>
                  <a:gd name="T12" fmla="*/ 2147483647 w 10"/>
                  <a:gd name="T13" fmla="*/ 2147483647 h 7"/>
                  <a:gd name="T14" fmla="*/ 2147483647 w 10"/>
                  <a:gd name="T15" fmla="*/ 2147483647 h 7"/>
                  <a:gd name="T16" fmla="*/ 2147483647 w 10"/>
                  <a:gd name="T17" fmla="*/ 214748364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"/>
                  <a:gd name="T29" fmla="*/ 10 w 10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">
                    <a:moveTo>
                      <a:pt x="4" y="3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7" name="Freeform 21"/>
              <p:cNvSpPr>
                <a:spLocks/>
              </p:cNvSpPr>
              <p:nvPr/>
            </p:nvSpPr>
            <p:spPr bwMode="auto">
              <a:xfrm>
                <a:off x="3550" y="3517"/>
                <a:ext cx="275" cy="455"/>
              </a:xfrm>
              <a:custGeom>
                <a:avLst/>
                <a:gdLst>
                  <a:gd name="T0" fmla="*/ 0 w 55"/>
                  <a:gd name="T1" fmla="*/ 2147483647 h 91"/>
                  <a:gd name="T2" fmla="*/ 2147483647 w 55"/>
                  <a:gd name="T3" fmla="*/ 2147483647 h 91"/>
                  <a:gd name="T4" fmla="*/ 2147483647 w 55"/>
                  <a:gd name="T5" fmla="*/ 2147483647 h 91"/>
                  <a:gd name="T6" fmla="*/ 2147483647 w 55"/>
                  <a:gd name="T7" fmla="*/ 2147483647 h 91"/>
                  <a:gd name="T8" fmla="*/ 2147483647 w 55"/>
                  <a:gd name="T9" fmla="*/ 2147483647 h 91"/>
                  <a:gd name="T10" fmla="*/ 2147483647 w 55"/>
                  <a:gd name="T11" fmla="*/ 2147483647 h 91"/>
                  <a:gd name="T12" fmla="*/ 2147483647 w 55"/>
                  <a:gd name="T13" fmla="*/ 2147483647 h 91"/>
                  <a:gd name="T14" fmla="*/ 2147483647 w 55"/>
                  <a:gd name="T15" fmla="*/ 2147483647 h 91"/>
                  <a:gd name="T16" fmla="*/ 2147483647 w 55"/>
                  <a:gd name="T17" fmla="*/ 2147483647 h 91"/>
                  <a:gd name="T18" fmla="*/ 2147483647 w 55"/>
                  <a:gd name="T19" fmla="*/ 2147483647 h 91"/>
                  <a:gd name="T20" fmla="*/ 2147483647 w 55"/>
                  <a:gd name="T21" fmla="*/ 2147483647 h 91"/>
                  <a:gd name="T22" fmla="*/ 2147483647 w 55"/>
                  <a:gd name="T23" fmla="*/ 2147483647 h 91"/>
                  <a:gd name="T24" fmla="*/ 2147483647 w 55"/>
                  <a:gd name="T25" fmla="*/ 2147483647 h 91"/>
                  <a:gd name="T26" fmla="*/ 2147483647 w 55"/>
                  <a:gd name="T27" fmla="*/ 2147483647 h 91"/>
                  <a:gd name="T28" fmla="*/ 2147483647 w 55"/>
                  <a:gd name="T29" fmla="*/ 2147483647 h 91"/>
                  <a:gd name="T30" fmla="*/ 2147483647 w 55"/>
                  <a:gd name="T31" fmla="*/ 2147483647 h 91"/>
                  <a:gd name="T32" fmla="*/ 2147483647 w 55"/>
                  <a:gd name="T33" fmla="*/ 2147483647 h 91"/>
                  <a:gd name="T34" fmla="*/ 2147483647 w 55"/>
                  <a:gd name="T35" fmla="*/ 2147483647 h 91"/>
                  <a:gd name="T36" fmla="*/ 2147483647 w 55"/>
                  <a:gd name="T37" fmla="*/ 2147483647 h 91"/>
                  <a:gd name="T38" fmla="*/ 2147483647 w 55"/>
                  <a:gd name="T39" fmla="*/ 2147483647 h 91"/>
                  <a:gd name="T40" fmla="*/ 2147483647 w 55"/>
                  <a:gd name="T41" fmla="*/ 2147483647 h 91"/>
                  <a:gd name="T42" fmla="*/ 2147483647 w 55"/>
                  <a:gd name="T43" fmla="*/ 2147483647 h 91"/>
                  <a:gd name="T44" fmla="*/ 2147483647 w 55"/>
                  <a:gd name="T45" fmla="*/ 2147483647 h 91"/>
                  <a:gd name="T46" fmla="*/ 2147483647 w 55"/>
                  <a:gd name="T47" fmla="*/ 2147483647 h 91"/>
                  <a:gd name="T48" fmla="*/ 2147483647 w 55"/>
                  <a:gd name="T49" fmla="*/ 2147483647 h 91"/>
                  <a:gd name="T50" fmla="*/ 2147483647 w 55"/>
                  <a:gd name="T51" fmla="*/ 2147483647 h 91"/>
                  <a:gd name="T52" fmla="*/ 2147483647 w 55"/>
                  <a:gd name="T53" fmla="*/ 0 h 91"/>
                  <a:gd name="T54" fmla="*/ 2147483647 w 55"/>
                  <a:gd name="T55" fmla="*/ 0 h 91"/>
                  <a:gd name="T56" fmla="*/ 0 w 55"/>
                  <a:gd name="T57" fmla="*/ 2147483647 h 91"/>
                  <a:gd name="T58" fmla="*/ 0 w 55"/>
                  <a:gd name="T59" fmla="*/ 2147483647 h 9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"/>
                  <a:gd name="T91" fmla="*/ 0 h 91"/>
                  <a:gd name="T92" fmla="*/ 55 w 55"/>
                  <a:gd name="T93" fmla="*/ 91 h 91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" h="91">
                    <a:moveTo>
                      <a:pt x="0" y="2"/>
                    </a:moveTo>
                    <a:lnTo>
                      <a:pt x="2" y="17"/>
                    </a:lnTo>
                    <a:lnTo>
                      <a:pt x="10" y="29"/>
                    </a:lnTo>
                    <a:lnTo>
                      <a:pt x="16" y="39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4" y="56"/>
                    </a:lnTo>
                    <a:lnTo>
                      <a:pt x="22" y="64"/>
                    </a:lnTo>
                    <a:lnTo>
                      <a:pt x="24" y="76"/>
                    </a:lnTo>
                    <a:lnTo>
                      <a:pt x="26" y="85"/>
                    </a:lnTo>
                    <a:lnTo>
                      <a:pt x="29" y="91"/>
                    </a:lnTo>
                    <a:lnTo>
                      <a:pt x="33" y="91"/>
                    </a:lnTo>
                    <a:lnTo>
                      <a:pt x="35" y="79"/>
                    </a:lnTo>
                    <a:lnTo>
                      <a:pt x="37" y="64"/>
                    </a:lnTo>
                    <a:lnTo>
                      <a:pt x="41" y="52"/>
                    </a:lnTo>
                    <a:lnTo>
                      <a:pt x="51" y="37"/>
                    </a:lnTo>
                    <a:lnTo>
                      <a:pt x="55" y="29"/>
                    </a:lnTo>
                    <a:lnTo>
                      <a:pt x="55" y="25"/>
                    </a:lnTo>
                    <a:lnTo>
                      <a:pt x="49" y="19"/>
                    </a:lnTo>
                    <a:lnTo>
                      <a:pt x="45" y="17"/>
                    </a:lnTo>
                    <a:lnTo>
                      <a:pt x="35" y="15"/>
                    </a:lnTo>
                    <a:lnTo>
                      <a:pt x="29" y="9"/>
                    </a:lnTo>
                    <a:lnTo>
                      <a:pt x="24" y="9"/>
                    </a:lnTo>
                    <a:lnTo>
                      <a:pt x="22" y="7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Freeform 22"/>
              <p:cNvSpPr>
                <a:spLocks/>
              </p:cNvSpPr>
              <p:nvPr/>
            </p:nvSpPr>
            <p:spPr bwMode="auto">
              <a:xfrm>
                <a:off x="3020" y="3507"/>
                <a:ext cx="620" cy="435"/>
              </a:xfrm>
              <a:custGeom>
                <a:avLst/>
                <a:gdLst>
                  <a:gd name="T0" fmla="*/ 2147483647 w 124"/>
                  <a:gd name="T1" fmla="*/ 2147483647 h 87"/>
                  <a:gd name="T2" fmla="*/ 2147483647 w 124"/>
                  <a:gd name="T3" fmla="*/ 2147483647 h 87"/>
                  <a:gd name="T4" fmla="*/ 2147483647 w 124"/>
                  <a:gd name="T5" fmla="*/ 2147483647 h 87"/>
                  <a:gd name="T6" fmla="*/ 2147483647 w 124"/>
                  <a:gd name="T7" fmla="*/ 2147483647 h 87"/>
                  <a:gd name="T8" fmla="*/ 2147483647 w 124"/>
                  <a:gd name="T9" fmla="*/ 2147483647 h 87"/>
                  <a:gd name="T10" fmla="*/ 2147483647 w 124"/>
                  <a:gd name="T11" fmla="*/ 2147483647 h 87"/>
                  <a:gd name="T12" fmla="*/ 2147483647 w 124"/>
                  <a:gd name="T13" fmla="*/ 2147483647 h 87"/>
                  <a:gd name="T14" fmla="*/ 2147483647 w 124"/>
                  <a:gd name="T15" fmla="*/ 2147483647 h 87"/>
                  <a:gd name="T16" fmla="*/ 2147483647 w 124"/>
                  <a:gd name="T17" fmla="*/ 2147483647 h 87"/>
                  <a:gd name="T18" fmla="*/ 2147483647 w 124"/>
                  <a:gd name="T19" fmla="*/ 2147483647 h 87"/>
                  <a:gd name="T20" fmla="*/ 2147483647 w 124"/>
                  <a:gd name="T21" fmla="*/ 2147483647 h 87"/>
                  <a:gd name="T22" fmla="*/ 2147483647 w 124"/>
                  <a:gd name="T23" fmla="*/ 2147483647 h 87"/>
                  <a:gd name="T24" fmla="*/ 2147483647 w 124"/>
                  <a:gd name="T25" fmla="*/ 2147483647 h 87"/>
                  <a:gd name="T26" fmla="*/ 2147483647 w 124"/>
                  <a:gd name="T27" fmla="*/ 2147483647 h 87"/>
                  <a:gd name="T28" fmla="*/ 2147483647 w 124"/>
                  <a:gd name="T29" fmla="*/ 2147483647 h 87"/>
                  <a:gd name="T30" fmla="*/ 2147483647 w 124"/>
                  <a:gd name="T31" fmla="*/ 2147483647 h 87"/>
                  <a:gd name="T32" fmla="*/ 2147483647 w 124"/>
                  <a:gd name="T33" fmla="*/ 2147483647 h 87"/>
                  <a:gd name="T34" fmla="*/ 2147483647 w 124"/>
                  <a:gd name="T35" fmla="*/ 2147483647 h 87"/>
                  <a:gd name="T36" fmla="*/ 2147483647 w 124"/>
                  <a:gd name="T37" fmla="*/ 2147483647 h 87"/>
                  <a:gd name="T38" fmla="*/ 2147483647 w 124"/>
                  <a:gd name="T39" fmla="*/ 2147483647 h 87"/>
                  <a:gd name="T40" fmla="*/ 2147483647 w 124"/>
                  <a:gd name="T41" fmla="*/ 2147483647 h 87"/>
                  <a:gd name="T42" fmla="*/ 2147483647 w 124"/>
                  <a:gd name="T43" fmla="*/ 2147483647 h 87"/>
                  <a:gd name="T44" fmla="*/ 2147483647 w 124"/>
                  <a:gd name="T45" fmla="*/ 2147483647 h 87"/>
                  <a:gd name="T46" fmla="*/ 0 w 124"/>
                  <a:gd name="T47" fmla="*/ 2147483647 h 87"/>
                  <a:gd name="T48" fmla="*/ 0 w 124"/>
                  <a:gd name="T49" fmla="*/ 2147483647 h 87"/>
                  <a:gd name="T50" fmla="*/ 2147483647 w 124"/>
                  <a:gd name="T51" fmla="*/ 2147483647 h 87"/>
                  <a:gd name="T52" fmla="*/ 2147483647 w 124"/>
                  <a:gd name="T53" fmla="*/ 2147483647 h 87"/>
                  <a:gd name="T54" fmla="*/ 2147483647 w 124"/>
                  <a:gd name="T55" fmla="*/ 2147483647 h 87"/>
                  <a:gd name="T56" fmla="*/ 2147483647 w 124"/>
                  <a:gd name="T57" fmla="*/ 2147483647 h 87"/>
                  <a:gd name="T58" fmla="*/ 2147483647 w 124"/>
                  <a:gd name="T59" fmla="*/ 2147483647 h 87"/>
                  <a:gd name="T60" fmla="*/ 2147483647 w 124"/>
                  <a:gd name="T61" fmla="*/ 2147483647 h 87"/>
                  <a:gd name="T62" fmla="*/ 2147483647 w 124"/>
                  <a:gd name="T63" fmla="*/ 2147483647 h 87"/>
                  <a:gd name="T64" fmla="*/ 2147483647 w 124"/>
                  <a:gd name="T65" fmla="*/ 2147483647 h 87"/>
                  <a:gd name="T66" fmla="*/ 2147483647 w 124"/>
                  <a:gd name="T67" fmla="*/ 2147483647 h 87"/>
                  <a:gd name="T68" fmla="*/ 2147483647 w 124"/>
                  <a:gd name="T69" fmla="*/ 2147483647 h 87"/>
                  <a:gd name="T70" fmla="*/ 2147483647 w 124"/>
                  <a:gd name="T71" fmla="*/ 2147483647 h 87"/>
                  <a:gd name="T72" fmla="*/ 2147483647 w 124"/>
                  <a:gd name="T73" fmla="*/ 2147483647 h 87"/>
                  <a:gd name="T74" fmla="*/ 2147483647 w 124"/>
                  <a:gd name="T75" fmla="*/ 2147483647 h 87"/>
                  <a:gd name="T76" fmla="*/ 2147483647 w 124"/>
                  <a:gd name="T77" fmla="*/ 2147483647 h 87"/>
                  <a:gd name="T78" fmla="*/ 2147483647 w 124"/>
                  <a:gd name="T79" fmla="*/ 2147483647 h 87"/>
                  <a:gd name="T80" fmla="*/ 2147483647 w 124"/>
                  <a:gd name="T81" fmla="*/ 2147483647 h 87"/>
                  <a:gd name="T82" fmla="*/ 2147483647 w 124"/>
                  <a:gd name="T83" fmla="*/ 0 h 87"/>
                  <a:gd name="T84" fmla="*/ 2147483647 w 124"/>
                  <a:gd name="T85" fmla="*/ 0 h 87"/>
                  <a:gd name="T86" fmla="*/ 2147483647 w 124"/>
                  <a:gd name="T87" fmla="*/ 2147483647 h 87"/>
                  <a:gd name="T88" fmla="*/ 2147483647 w 124"/>
                  <a:gd name="T89" fmla="*/ 2147483647 h 87"/>
                  <a:gd name="T90" fmla="*/ 2147483647 w 124"/>
                  <a:gd name="T91" fmla="*/ 2147483647 h 87"/>
                  <a:gd name="T92" fmla="*/ 2147483647 w 124"/>
                  <a:gd name="T93" fmla="*/ 2147483647 h 87"/>
                  <a:gd name="T94" fmla="*/ 2147483647 w 124"/>
                  <a:gd name="T95" fmla="*/ 2147483647 h 87"/>
                  <a:gd name="T96" fmla="*/ 2147483647 w 124"/>
                  <a:gd name="T97" fmla="*/ 2147483647 h 87"/>
                  <a:gd name="T98" fmla="*/ 2147483647 w 124"/>
                  <a:gd name="T99" fmla="*/ 2147483647 h 87"/>
                  <a:gd name="T100" fmla="*/ 2147483647 w 124"/>
                  <a:gd name="T101" fmla="*/ 2147483647 h 87"/>
                  <a:gd name="T102" fmla="*/ 2147483647 w 124"/>
                  <a:gd name="T103" fmla="*/ 2147483647 h 87"/>
                  <a:gd name="T104" fmla="*/ 2147483647 w 124"/>
                  <a:gd name="T105" fmla="*/ 2147483647 h 87"/>
                  <a:gd name="T106" fmla="*/ 2147483647 w 124"/>
                  <a:gd name="T107" fmla="*/ 2147483647 h 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87"/>
                  <a:gd name="T164" fmla="*/ 124 w 124"/>
                  <a:gd name="T165" fmla="*/ 87 h 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87">
                    <a:moveTo>
                      <a:pt x="97" y="17"/>
                    </a:moveTo>
                    <a:lnTo>
                      <a:pt x="104" y="21"/>
                    </a:lnTo>
                    <a:lnTo>
                      <a:pt x="114" y="39"/>
                    </a:lnTo>
                    <a:lnTo>
                      <a:pt x="122" y="46"/>
                    </a:lnTo>
                    <a:lnTo>
                      <a:pt x="124" y="54"/>
                    </a:lnTo>
                    <a:lnTo>
                      <a:pt x="124" y="60"/>
                    </a:lnTo>
                    <a:lnTo>
                      <a:pt x="124" y="68"/>
                    </a:lnTo>
                    <a:lnTo>
                      <a:pt x="122" y="76"/>
                    </a:lnTo>
                    <a:lnTo>
                      <a:pt x="116" y="81"/>
                    </a:lnTo>
                    <a:lnTo>
                      <a:pt x="112" y="81"/>
                    </a:lnTo>
                    <a:lnTo>
                      <a:pt x="104" y="74"/>
                    </a:lnTo>
                    <a:lnTo>
                      <a:pt x="97" y="74"/>
                    </a:lnTo>
                    <a:lnTo>
                      <a:pt x="93" y="74"/>
                    </a:lnTo>
                    <a:lnTo>
                      <a:pt x="87" y="74"/>
                    </a:lnTo>
                    <a:lnTo>
                      <a:pt x="81" y="78"/>
                    </a:lnTo>
                    <a:lnTo>
                      <a:pt x="77" y="85"/>
                    </a:lnTo>
                    <a:lnTo>
                      <a:pt x="69" y="87"/>
                    </a:lnTo>
                    <a:lnTo>
                      <a:pt x="64" y="83"/>
                    </a:lnTo>
                    <a:lnTo>
                      <a:pt x="52" y="70"/>
                    </a:lnTo>
                    <a:lnTo>
                      <a:pt x="40" y="62"/>
                    </a:lnTo>
                    <a:lnTo>
                      <a:pt x="25" y="58"/>
                    </a:lnTo>
                    <a:lnTo>
                      <a:pt x="11" y="50"/>
                    </a:lnTo>
                    <a:lnTo>
                      <a:pt x="4" y="43"/>
                    </a:lnTo>
                    <a:lnTo>
                      <a:pt x="0" y="37"/>
                    </a:lnTo>
                    <a:lnTo>
                      <a:pt x="0" y="33"/>
                    </a:lnTo>
                    <a:lnTo>
                      <a:pt x="2" y="31"/>
                    </a:lnTo>
                    <a:lnTo>
                      <a:pt x="6" y="33"/>
                    </a:lnTo>
                    <a:lnTo>
                      <a:pt x="11" y="37"/>
                    </a:lnTo>
                    <a:lnTo>
                      <a:pt x="17" y="37"/>
                    </a:lnTo>
                    <a:lnTo>
                      <a:pt x="23" y="35"/>
                    </a:lnTo>
                    <a:lnTo>
                      <a:pt x="29" y="35"/>
                    </a:lnTo>
                    <a:lnTo>
                      <a:pt x="27" y="31"/>
                    </a:lnTo>
                    <a:lnTo>
                      <a:pt x="23" y="29"/>
                    </a:lnTo>
                    <a:lnTo>
                      <a:pt x="19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3" y="23"/>
                    </a:lnTo>
                    <a:lnTo>
                      <a:pt x="13" y="19"/>
                    </a:lnTo>
                    <a:lnTo>
                      <a:pt x="15" y="11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2"/>
                    </a:lnTo>
                    <a:lnTo>
                      <a:pt x="62" y="17"/>
                    </a:lnTo>
                    <a:lnTo>
                      <a:pt x="72" y="27"/>
                    </a:lnTo>
                    <a:lnTo>
                      <a:pt x="81" y="33"/>
                    </a:lnTo>
                    <a:lnTo>
                      <a:pt x="89" y="35"/>
                    </a:lnTo>
                    <a:lnTo>
                      <a:pt x="91" y="35"/>
                    </a:lnTo>
                    <a:lnTo>
                      <a:pt x="91" y="27"/>
                    </a:lnTo>
                    <a:lnTo>
                      <a:pt x="93" y="25"/>
                    </a:lnTo>
                    <a:lnTo>
                      <a:pt x="93" y="21"/>
                    </a:lnTo>
                    <a:lnTo>
                      <a:pt x="97" y="17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" name="Freeform 23"/>
              <p:cNvSpPr>
                <a:spLocks/>
              </p:cNvSpPr>
              <p:nvPr/>
            </p:nvSpPr>
            <p:spPr bwMode="auto">
              <a:xfrm>
                <a:off x="3300" y="3507"/>
                <a:ext cx="105" cy="65"/>
              </a:xfrm>
              <a:custGeom>
                <a:avLst/>
                <a:gdLst>
                  <a:gd name="T0" fmla="*/ 2147483647 w 21"/>
                  <a:gd name="T1" fmla="*/ 2147483647 h 13"/>
                  <a:gd name="T2" fmla="*/ 2147483647 w 21"/>
                  <a:gd name="T3" fmla="*/ 2147483647 h 13"/>
                  <a:gd name="T4" fmla="*/ 2147483647 w 21"/>
                  <a:gd name="T5" fmla="*/ 2147483647 h 13"/>
                  <a:gd name="T6" fmla="*/ 2147483647 w 21"/>
                  <a:gd name="T7" fmla="*/ 0 h 13"/>
                  <a:gd name="T8" fmla="*/ 0 w 21"/>
                  <a:gd name="T9" fmla="*/ 0 h 13"/>
                  <a:gd name="T10" fmla="*/ 0 w 21"/>
                  <a:gd name="T11" fmla="*/ 2147483647 h 13"/>
                  <a:gd name="T12" fmla="*/ 2147483647 w 21"/>
                  <a:gd name="T13" fmla="*/ 2147483647 h 13"/>
                  <a:gd name="T14" fmla="*/ 2147483647 w 21"/>
                  <a:gd name="T15" fmla="*/ 2147483647 h 13"/>
                  <a:gd name="T16" fmla="*/ 2147483647 w 21"/>
                  <a:gd name="T17" fmla="*/ 2147483647 h 13"/>
                  <a:gd name="T18" fmla="*/ 2147483647 w 21"/>
                  <a:gd name="T19" fmla="*/ 2147483647 h 13"/>
                  <a:gd name="T20" fmla="*/ 2147483647 w 21"/>
                  <a:gd name="T21" fmla="*/ 2147483647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1"/>
                  <a:gd name="T34" fmla="*/ 0 h 13"/>
                  <a:gd name="T35" fmla="*/ 21 w 21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1" h="13">
                    <a:moveTo>
                      <a:pt x="16" y="4"/>
                    </a:moveTo>
                    <a:lnTo>
                      <a:pt x="13" y="2"/>
                    </a:lnTo>
                    <a:lnTo>
                      <a:pt x="8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21" y="6"/>
                    </a:lnTo>
                    <a:lnTo>
                      <a:pt x="16" y="4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" name="Freeform 24"/>
              <p:cNvSpPr>
                <a:spLocks/>
              </p:cNvSpPr>
              <p:nvPr/>
            </p:nvSpPr>
            <p:spPr bwMode="auto">
              <a:xfrm>
                <a:off x="3405" y="3497"/>
                <a:ext cx="40" cy="40"/>
              </a:xfrm>
              <a:custGeom>
                <a:avLst/>
                <a:gdLst>
                  <a:gd name="T0" fmla="*/ 2147483647 w 8"/>
                  <a:gd name="T1" fmla="*/ 0 h 8"/>
                  <a:gd name="T2" fmla="*/ 0 w 8"/>
                  <a:gd name="T3" fmla="*/ 2147483647 h 8"/>
                  <a:gd name="T4" fmla="*/ 0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2147483647 h 8"/>
                  <a:gd name="T12" fmla="*/ 2147483647 w 8"/>
                  <a:gd name="T13" fmla="*/ 0 h 8"/>
                  <a:gd name="T14" fmla="*/ 2147483647 w 8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8"/>
                  <a:gd name="T26" fmla="*/ 8 w 8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8">
                    <a:moveTo>
                      <a:pt x="8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" name="Freeform 25"/>
              <p:cNvSpPr>
                <a:spLocks/>
              </p:cNvSpPr>
              <p:nvPr/>
            </p:nvSpPr>
            <p:spPr bwMode="auto">
              <a:xfrm>
                <a:off x="2805" y="3292"/>
                <a:ext cx="225" cy="525"/>
              </a:xfrm>
              <a:custGeom>
                <a:avLst/>
                <a:gdLst>
                  <a:gd name="T0" fmla="*/ 2147483647 w 45"/>
                  <a:gd name="T1" fmla="*/ 2147483647 h 105"/>
                  <a:gd name="T2" fmla="*/ 2147483647 w 45"/>
                  <a:gd name="T3" fmla="*/ 0 h 105"/>
                  <a:gd name="T4" fmla="*/ 2147483647 w 45"/>
                  <a:gd name="T5" fmla="*/ 2147483647 h 105"/>
                  <a:gd name="T6" fmla="*/ 2147483647 w 45"/>
                  <a:gd name="T7" fmla="*/ 2147483647 h 105"/>
                  <a:gd name="T8" fmla="*/ 2147483647 w 45"/>
                  <a:gd name="T9" fmla="*/ 2147483647 h 105"/>
                  <a:gd name="T10" fmla="*/ 2147483647 w 45"/>
                  <a:gd name="T11" fmla="*/ 2147483647 h 105"/>
                  <a:gd name="T12" fmla="*/ 2147483647 w 45"/>
                  <a:gd name="T13" fmla="*/ 2147483647 h 105"/>
                  <a:gd name="T14" fmla="*/ 2147483647 w 45"/>
                  <a:gd name="T15" fmla="*/ 2147483647 h 105"/>
                  <a:gd name="T16" fmla="*/ 2147483647 w 45"/>
                  <a:gd name="T17" fmla="*/ 2147483647 h 105"/>
                  <a:gd name="T18" fmla="*/ 2147483647 w 45"/>
                  <a:gd name="T19" fmla="*/ 2147483647 h 105"/>
                  <a:gd name="T20" fmla="*/ 2147483647 w 45"/>
                  <a:gd name="T21" fmla="*/ 2147483647 h 105"/>
                  <a:gd name="T22" fmla="*/ 2147483647 w 45"/>
                  <a:gd name="T23" fmla="*/ 2147483647 h 105"/>
                  <a:gd name="T24" fmla="*/ 2147483647 w 45"/>
                  <a:gd name="T25" fmla="*/ 2147483647 h 105"/>
                  <a:gd name="T26" fmla="*/ 2147483647 w 45"/>
                  <a:gd name="T27" fmla="*/ 2147483647 h 105"/>
                  <a:gd name="T28" fmla="*/ 0 w 45"/>
                  <a:gd name="T29" fmla="*/ 2147483647 h 105"/>
                  <a:gd name="T30" fmla="*/ 2147483647 w 45"/>
                  <a:gd name="T31" fmla="*/ 2147483647 h 105"/>
                  <a:gd name="T32" fmla="*/ 2147483647 w 45"/>
                  <a:gd name="T33" fmla="*/ 2147483647 h 105"/>
                  <a:gd name="T34" fmla="*/ 2147483647 w 45"/>
                  <a:gd name="T35" fmla="*/ 2147483647 h 105"/>
                  <a:gd name="T36" fmla="*/ 2147483647 w 45"/>
                  <a:gd name="T37" fmla="*/ 2147483647 h 105"/>
                  <a:gd name="T38" fmla="*/ 2147483647 w 45"/>
                  <a:gd name="T39" fmla="*/ 2147483647 h 105"/>
                  <a:gd name="T40" fmla="*/ 2147483647 w 45"/>
                  <a:gd name="T41" fmla="*/ 2147483647 h 105"/>
                  <a:gd name="T42" fmla="*/ 2147483647 w 45"/>
                  <a:gd name="T43" fmla="*/ 2147483647 h 105"/>
                  <a:gd name="T44" fmla="*/ 2147483647 w 45"/>
                  <a:gd name="T45" fmla="*/ 2147483647 h 105"/>
                  <a:gd name="T46" fmla="*/ 2147483647 w 45"/>
                  <a:gd name="T47" fmla="*/ 2147483647 h 105"/>
                  <a:gd name="T48" fmla="*/ 2147483647 w 45"/>
                  <a:gd name="T49" fmla="*/ 2147483647 h 105"/>
                  <a:gd name="T50" fmla="*/ 2147483647 w 45"/>
                  <a:gd name="T51" fmla="*/ 2147483647 h 105"/>
                  <a:gd name="T52" fmla="*/ 2147483647 w 45"/>
                  <a:gd name="T53" fmla="*/ 2147483647 h 1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5"/>
                  <a:gd name="T82" fmla="*/ 0 h 105"/>
                  <a:gd name="T83" fmla="*/ 45 w 45"/>
                  <a:gd name="T84" fmla="*/ 105 h 10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5" h="105">
                    <a:moveTo>
                      <a:pt x="44" y="2"/>
                    </a:moveTo>
                    <a:lnTo>
                      <a:pt x="41" y="0"/>
                    </a:lnTo>
                    <a:lnTo>
                      <a:pt x="38" y="4"/>
                    </a:lnTo>
                    <a:lnTo>
                      <a:pt x="37" y="15"/>
                    </a:lnTo>
                    <a:lnTo>
                      <a:pt x="34" y="30"/>
                    </a:lnTo>
                    <a:lnTo>
                      <a:pt x="26" y="41"/>
                    </a:lnTo>
                    <a:lnTo>
                      <a:pt x="19" y="45"/>
                    </a:lnTo>
                    <a:lnTo>
                      <a:pt x="14" y="49"/>
                    </a:lnTo>
                    <a:lnTo>
                      <a:pt x="12" y="54"/>
                    </a:lnTo>
                    <a:lnTo>
                      <a:pt x="12" y="56"/>
                    </a:lnTo>
                    <a:lnTo>
                      <a:pt x="14" y="62"/>
                    </a:lnTo>
                    <a:lnTo>
                      <a:pt x="12" y="62"/>
                    </a:lnTo>
                    <a:lnTo>
                      <a:pt x="8" y="66"/>
                    </a:lnTo>
                    <a:lnTo>
                      <a:pt x="6" y="72"/>
                    </a:lnTo>
                    <a:lnTo>
                      <a:pt x="0" y="76"/>
                    </a:lnTo>
                    <a:lnTo>
                      <a:pt x="4" y="81"/>
                    </a:lnTo>
                    <a:lnTo>
                      <a:pt x="11" y="92"/>
                    </a:lnTo>
                    <a:lnTo>
                      <a:pt x="15" y="101"/>
                    </a:lnTo>
                    <a:lnTo>
                      <a:pt x="19" y="105"/>
                    </a:lnTo>
                    <a:lnTo>
                      <a:pt x="21" y="103"/>
                    </a:lnTo>
                    <a:lnTo>
                      <a:pt x="21" y="91"/>
                    </a:lnTo>
                    <a:lnTo>
                      <a:pt x="29" y="64"/>
                    </a:lnTo>
                    <a:lnTo>
                      <a:pt x="35" y="52"/>
                    </a:lnTo>
                    <a:lnTo>
                      <a:pt x="42" y="30"/>
                    </a:lnTo>
                    <a:lnTo>
                      <a:pt x="45" y="13"/>
                    </a:lnTo>
                    <a:lnTo>
                      <a:pt x="44" y="2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" name="Freeform 26"/>
              <p:cNvSpPr>
                <a:spLocks/>
              </p:cNvSpPr>
              <p:nvPr/>
            </p:nvSpPr>
            <p:spPr bwMode="auto">
              <a:xfrm>
                <a:off x="2260" y="2717"/>
                <a:ext cx="720" cy="710"/>
              </a:xfrm>
              <a:custGeom>
                <a:avLst/>
                <a:gdLst>
                  <a:gd name="T0" fmla="*/ 2147483647 w 144"/>
                  <a:gd name="T1" fmla="*/ 2147483647 h 142"/>
                  <a:gd name="T2" fmla="*/ 0 w 144"/>
                  <a:gd name="T3" fmla="*/ 2147483647 h 142"/>
                  <a:gd name="T4" fmla="*/ 2147483647 w 144"/>
                  <a:gd name="T5" fmla="*/ 2147483647 h 142"/>
                  <a:gd name="T6" fmla="*/ 2147483647 w 144"/>
                  <a:gd name="T7" fmla="*/ 2147483647 h 142"/>
                  <a:gd name="T8" fmla="*/ 0 w 144"/>
                  <a:gd name="T9" fmla="*/ 2147483647 h 142"/>
                  <a:gd name="T10" fmla="*/ 2147483647 w 144"/>
                  <a:gd name="T11" fmla="*/ 2147483647 h 142"/>
                  <a:gd name="T12" fmla="*/ 2147483647 w 144"/>
                  <a:gd name="T13" fmla="*/ 2147483647 h 142"/>
                  <a:gd name="T14" fmla="*/ 2147483647 w 144"/>
                  <a:gd name="T15" fmla="*/ 2147483647 h 142"/>
                  <a:gd name="T16" fmla="*/ 2147483647 w 144"/>
                  <a:gd name="T17" fmla="*/ 2147483647 h 142"/>
                  <a:gd name="T18" fmla="*/ 2147483647 w 144"/>
                  <a:gd name="T19" fmla="*/ 2147483647 h 142"/>
                  <a:gd name="T20" fmla="*/ 2147483647 w 144"/>
                  <a:gd name="T21" fmla="*/ 2147483647 h 142"/>
                  <a:gd name="T22" fmla="*/ 2147483647 w 144"/>
                  <a:gd name="T23" fmla="*/ 2147483647 h 142"/>
                  <a:gd name="T24" fmla="*/ 2147483647 w 144"/>
                  <a:gd name="T25" fmla="*/ 2147483647 h 142"/>
                  <a:gd name="T26" fmla="*/ 2147483647 w 144"/>
                  <a:gd name="T27" fmla="*/ 2147483647 h 142"/>
                  <a:gd name="T28" fmla="*/ 2147483647 w 144"/>
                  <a:gd name="T29" fmla="*/ 2147483647 h 142"/>
                  <a:gd name="T30" fmla="*/ 2147483647 w 144"/>
                  <a:gd name="T31" fmla="*/ 2147483647 h 142"/>
                  <a:gd name="T32" fmla="*/ 2147483647 w 144"/>
                  <a:gd name="T33" fmla="*/ 2147483647 h 142"/>
                  <a:gd name="T34" fmla="*/ 2147483647 w 144"/>
                  <a:gd name="T35" fmla="*/ 2147483647 h 142"/>
                  <a:gd name="T36" fmla="*/ 2147483647 w 144"/>
                  <a:gd name="T37" fmla="*/ 2147483647 h 142"/>
                  <a:gd name="T38" fmla="*/ 2147483647 w 144"/>
                  <a:gd name="T39" fmla="*/ 2147483647 h 142"/>
                  <a:gd name="T40" fmla="*/ 2147483647 w 144"/>
                  <a:gd name="T41" fmla="*/ 2147483647 h 142"/>
                  <a:gd name="T42" fmla="*/ 2147483647 w 144"/>
                  <a:gd name="T43" fmla="*/ 2147483647 h 142"/>
                  <a:gd name="T44" fmla="*/ 2147483647 w 144"/>
                  <a:gd name="T45" fmla="*/ 2147483647 h 142"/>
                  <a:gd name="T46" fmla="*/ 2147483647 w 144"/>
                  <a:gd name="T47" fmla="*/ 2147483647 h 142"/>
                  <a:gd name="T48" fmla="*/ 2147483647 w 144"/>
                  <a:gd name="T49" fmla="*/ 2147483647 h 142"/>
                  <a:gd name="T50" fmla="*/ 2147483647 w 144"/>
                  <a:gd name="T51" fmla="*/ 2147483647 h 142"/>
                  <a:gd name="T52" fmla="*/ 2147483647 w 144"/>
                  <a:gd name="T53" fmla="*/ 2147483647 h 142"/>
                  <a:gd name="T54" fmla="*/ 2147483647 w 144"/>
                  <a:gd name="T55" fmla="*/ 2147483647 h 142"/>
                  <a:gd name="T56" fmla="*/ 2147483647 w 144"/>
                  <a:gd name="T57" fmla="*/ 2147483647 h 142"/>
                  <a:gd name="T58" fmla="*/ 2147483647 w 144"/>
                  <a:gd name="T59" fmla="*/ 2147483647 h 142"/>
                  <a:gd name="T60" fmla="*/ 2147483647 w 144"/>
                  <a:gd name="T61" fmla="*/ 2147483647 h 142"/>
                  <a:gd name="T62" fmla="*/ 2147483647 w 144"/>
                  <a:gd name="T63" fmla="*/ 2147483647 h 142"/>
                  <a:gd name="T64" fmla="*/ 2147483647 w 144"/>
                  <a:gd name="T65" fmla="*/ 2147483647 h 142"/>
                  <a:gd name="T66" fmla="*/ 2147483647 w 144"/>
                  <a:gd name="T67" fmla="*/ 2147483647 h 142"/>
                  <a:gd name="T68" fmla="*/ 2147483647 w 144"/>
                  <a:gd name="T69" fmla="*/ 2147483647 h 142"/>
                  <a:gd name="T70" fmla="*/ 2147483647 w 144"/>
                  <a:gd name="T71" fmla="*/ 2147483647 h 142"/>
                  <a:gd name="T72" fmla="*/ 2147483647 w 144"/>
                  <a:gd name="T73" fmla="*/ 2147483647 h 142"/>
                  <a:gd name="T74" fmla="*/ 2147483647 w 144"/>
                  <a:gd name="T75" fmla="*/ 2147483647 h 142"/>
                  <a:gd name="T76" fmla="*/ 2147483647 w 144"/>
                  <a:gd name="T77" fmla="*/ 2147483647 h 142"/>
                  <a:gd name="T78" fmla="*/ 2147483647 w 144"/>
                  <a:gd name="T79" fmla="*/ 2147483647 h 142"/>
                  <a:gd name="T80" fmla="*/ 2147483647 w 144"/>
                  <a:gd name="T81" fmla="*/ 2147483647 h 142"/>
                  <a:gd name="T82" fmla="*/ 2147483647 w 144"/>
                  <a:gd name="T83" fmla="*/ 2147483647 h 142"/>
                  <a:gd name="T84" fmla="*/ 2147483647 w 144"/>
                  <a:gd name="T85" fmla="*/ 2147483647 h 142"/>
                  <a:gd name="T86" fmla="*/ 2147483647 w 144"/>
                  <a:gd name="T87" fmla="*/ 2147483647 h 142"/>
                  <a:gd name="T88" fmla="*/ 2147483647 w 144"/>
                  <a:gd name="T89" fmla="*/ 2147483647 h 142"/>
                  <a:gd name="T90" fmla="*/ 2147483647 w 144"/>
                  <a:gd name="T91" fmla="*/ 2147483647 h 142"/>
                  <a:gd name="T92" fmla="*/ 2147483647 w 144"/>
                  <a:gd name="T93" fmla="*/ 2147483647 h 142"/>
                  <a:gd name="T94" fmla="*/ 2147483647 w 144"/>
                  <a:gd name="T95" fmla="*/ 2147483647 h 142"/>
                  <a:gd name="T96" fmla="*/ 2147483647 w 144"/>
                  <a:gd name="T97" fmla="*/ 2147483647 h 142"/>
                  <a:gd name="T98" fmla="*/ 2147483647 w 144"/>
                  <a:gd name="T99" fmla="*/ 2147483647 h 14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44"/>
                  <a:gd name="T151" fmla="*/ 0 h 142"/>
                  <a:gd name="T152" fmla="*/ 144 w 144"/>
                  <a:gd name="T153" fmla="*/ 142 h 14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44" h="142">
                    <a:moveTo>
                      <a:pt x="6" y="18"/>
                    </a:moveTo>
                    <a:lnTo>
                      <a:pt x="4" y="22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2" y="39"/>
                    </a:lnTo>
                    <a:lnTo>
                      <a:pt x="0" y="41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0" y="53"/>
                    </a:lnTo>
                    <a:lnTo>
                      <a:pt x="6" y="57"/>
                    </a:lnTo>
                    <a:lnTo>
                      <a:pt x="8" y="61"/>
                    </a:lnTo>
                    <a:lnTo>
                      <a:pt x="14" y="63"/>
                    </a:lnTo>
                    <a:lnTo>
                      <a:pt x="18" y="72"/>
                    </a:lnTo>
                    <a:lnTo>
                      <a:pt x="16" y="80"/>
                    </a:lnTo>
                    <a:lnTo>
                      <a:pt x="20" y="93"/>
                    </a:lnTo>
                    <a:lnTo>
                      <a:pt x="24" y="99"/>
                    </a:lnTo>
                    <a:lnTo>
                      <a:pt x="26" y="105"/>
                    </a:lnTo>
                    <a:lnTo>
                      <a:pt x="28" y="115"/>
                    </a:lnTo>
                    <a:lnTo>
                      <a:pt x="34" y="121"/>
                    </a:lnTo>
                    <a:lnTo>
                      <a:pt x="35" y="118"/>
                    </a:lnTo>
                    <a:lnTo>
                      <a:pt x="35" y="107"/>
                    </a:lnTo>
                    <a:lnTo>
                      <a:pt x="35" y="103"/>
                    </a:lnTo>
                    <a:lnTo>
                      <a:pt x="39" y="105"/>
                    </a:lnTo>
                    <a:lnTo>
                      <a:pt x="41" y="107"/>
                    </a:lnTo>
                    <a:lnTo>
                      <a:pt x="45" y="107"/>
                    </a:lnTo>
                    <a:lnTo>
                      <a:pt x="49" y="109"/>
                    </a:lnTo>
                    <a:lnTo>
                      <a:pt x="51" y="117"/>
                    </a:lnTo>
                    <a:lnTo>
                      <a:pt x="55" y="119"/>
                    </a:lnTo>
                    <a:lnTo>
                      <a:pt x="49" y="123"/>
                    </a:lnTo>
                    <a:lnTo>
                      <a:pt x="45" y="121"/>
                    </a:lnTo>
                    <a:lnTo>
                      <a:pt x="35" y="125"/>
                    </a:lnTo>
                    <a:lnTo>
                      <a:pt x="35" y="129"/>
                    </a:lnTo>
                    <a:lnTo>
                      <a:pt x="41" y="127"/>
                    </a:lnTo>
                    <a:lnTo>
                      <a:pt x="53" y="129"/>
                    </a:lnTo>
                    <a:lnTo>
                      <a:pt x="59" y="129"/>
                    </a:lnTo>
                    <a:lnTo>
                      <a:pt x="64" y="127"/>
                    </a:lnTo>
                    <a:lnTo>
                      <a:pt x="72" y="136"/>
                    </a:lnTo>
                    <a:lnTo>
                      <a:pt x="78" y="138"/>
                    </a:lnTo>
                    <a:lnTo>
                      <a:pt x="84" y="138"/>
                    </a:lnTo>
                    <a:lnTo>
                      <a:pt x="90" y="142"/>
                    </a:lnTo>
                    <a:lnTo>
                      <a:pt x="105" y="142"/>
                    </a:lnTo>
                    <a:lnTo>
                      <a:pt x="111" y="136"/>
                    </a:lnTo>
                    <a:lnTo>
                      <a:pt x="117" y="136"/>
                    </a:lnTo>
                    <a:lnTo>
                      <a:pt x="123" y="136"/>
                    </a:lnTo>
                    <a:lnTo>
                      <a:pt x="138" y="117"/>
                    </a:lnTo>
                    <a:lnTo>
                      <a:pt x="142" y="107"/>
                    </a:lnTo>
                    <a:lnTo>
                      <a:pt x="142" y="94"/>
                    </a:lnTo>
                    <a:lnTo>
                      <a:pt x="138" y="86"/>
                    </a:lnTo>
                    <a:lnTo>
                      <a:pt x="138" y="82"/>
                    </a:lnTo>
                    <a:lnTo>
                      <a:pt x="142" y="82"/>
                    </a:lnTo>
                    <a:lnTo>
                      <a:pt x="144" y="78"/>
                    </a:lnTo>
                    <a:lnTo>
                      <a:pt x="142" y="70"/>
                    </a:lnTo>
                    <a:lnTo>
                      <a:pt x="138" y="61"/>
                    </a:lnTo>
                    <a:lnTo>
                      <a:pt x="132" y="57"/>
                    </a:lnTo>
                    <a:lnTo>
                      <a:pt x="126" y="47"/>
                    </a:lnTo>
                    <a:lnTo>
                      <a:pt x="123" y="45"/>
                    </a:lnTo>
                    <a:lnTo>
                      <a:pt x="126" y="41"/>
                    </a:lnTo>
                    <a:lnTo>
                      <a:pt x="130" y="37"/>
                    </a:lnTo>
                    <a:lnTo>
                      <a:pt x="134" y="37"/>
                    </a:lnTo>
                    <a:lnTo>
                      <a:pt x="134" y="30"/>
                    </a:lnTo>
                    <a:lnTo>
                      <a:pt x="128" y="20"/>
                    </a:lnTo>
                    <a:lnTo>
                      <a:pt x="119" y="10"/>
                    </a:lnTo>
                    <a:lnTo>
                      <a:pt x="115" y="4"/>
                    </a:lnTo>
                    <a:lnTo>
                      <a:pt x="111" y="4"/>
                    </a:lnTo>
                    <a:lnTo>
                      <a:pt x="111" y="10"/>
                    </a:lnTo>
                    <a:lnTo>
                      <a:pt x="115" y="20"/>
                    </a:lnTo>
                    <a:lnTo>
                      <a:pt x="113" y="24"/>
                    </a:lnTo>
                    <a:lnTo>
                      <a:pt x="113" y="32"/>
                    </a:lnTo>
                    <a:lnTo>
                      <a:pt x="115" y="37"/>
                    </a:lnTo>
                    <a:lnTo>
                      <a:pt x="105" y="39"/>
                    </a:lnTo>
                    <a:lnTo>
                      <a:pt x="101" y="39"/>
                    </a:lnTo>
                    <a:lnTo>
                      <a:pt x="97" y="45"/>
                    </a:lnTo>
                    <a:lnTo>
                      <a:pt x="90" y="49"/>
                    </a:lnTo>
                    <a:lnTo>
                      <a:pt x="92" y="39"/>
                    </a:lnTo>
                    <a:lnTo>
                      <a:pt x="97" y="30"/>
                    </a:lnTo>
                    <a:lnTo>
                      <a:pt x="98" y="25"/>
                    </a:lnTo>
                    <a:lnTo>
                      <a:pt x="104" y="24"/>
                    </a:lnTo>
                    <a:lnTo>
                      <a:pt x="105" y="18"/>
                    </a:lnTo>
                    <a:lnTo>
                      <a:pt x="101" y="16"/>
                    </a:lnTo>
                    <a:lnTo>
                      <a:pt x="92" y="10"/>
                    </a:lnTo>
                    <a:lnTo>
                      <a:pt x="86" y="8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6" y="8"/>
                    </a:lnTo>
                    <a:lnTo>
                      <a:pt x="74" y="10"/>
                    </a:lnTo>
                    <a:lnTo>
                      <a:pt x="70" y="8"/>
                    </a:lnTo>
                    <a:lnTo>
                      <a:pt x="61" y="8"/>
                    </a:lnTo>
                    <a:lnTo>
                      <a:pt x="53" y="8"/>
                    </a:lnTo>
                    <a:lnTo>
                      <a:pt x="43" y="16"/>
                    </a:lnTo>
                    <a:lnTo>
                      <a:pt x="31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18" y="18"/>
                    </a:lnTo>
                    <a:lnTo>
                      <a:pt x="16" y="16"/>
                    </a:lnTo>
                    <a:lnTo>
                      <a:pt x="6" y="18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3" name="Freeform 27"/>
              <p:cNvSpPr>
                <a:spLocks/>
              </p:cNvSpPr>
              <p:nvPr/>
            </p:nvSpPr>
            <p:spPr bwMode="auto">
              <a:xfrm>
                <a:off x="2765" y="3447"/>
                <a:ext cx="110" cy="70"/>
              </a:xfrm>
              <a:custGeom>
                <a:avLst/>
                <a:gdLst>
                  <a:gd name="T0" fmla="*/ 2147483647 w 22"/>
                  <a:gd name="T1" fmla="*/ 0 h 14"/>
                  <a:gd name="T2" fmla="*/ 2147483647 w 22"/>
                  <a:gd name="T3" fmla="*/ 0 h 14"/>
                  <a:gd name="T4" fmla="*/ 2147483647 w 22"/>
                  <a:gd name="T5" fmla="*/ 2147483647 h 14"/>
                  <a:gd name="T6" fmla="*/ 0 w 22"/>
                  <a:gd name="T7" fmla="*/ 2147483647 h 14"/>
                  <a:gd name="T8" fmla="*/ 0 w 22"/>
                  <a:gd name="T9" fmla="*/ 2147483647 h 14"/>
                  <a:gd name="T10" fmla="*/ 2147483647 w 22"/>
                  <a:gd name="T11" fmla="*/ 2147483647 h 14"/>
                  <a:gd name="T12" fmla="*/ 2147483647 w 22"/>
                  <a:gd name="T13" fmla="*/ 2147483647 h 14"/>
                  <a:gd name="T14" fmla="*/ 2147483647 w 22"/>
                  <a:gd name="T15" fmla="*/ 2147483647 h 14"/>
                  <a:gd name="T16" fmla="*/ 2147483647 w 22"/>
                  <a:gd name="T17" fmla="*/ 2147483647 h 14"/>
                  <a:gd name="T18" fmla="*/ 2147483647 w 22"/>
                  <a:gd name="T19" fmla="*/ 2147483647 h 14"/>
                  <a:gd name="T20" fmla="*/ 2147483647 w 22"/>
                  <a:gd name="T21" fmla="*/ 2147483647 h 14"/>
                  <a:gd name="T22" fmla="*/ 2147483647 w 22"/>
                  <a:gd name="T23" fmla="*/ 0 h 14"/>
                  <a:gd name="T24" fmla="*/ 2147483647 w 22"/>
                  <a:gd name="T25" fmla="*/ 0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14"/>
                  <a:gd name="T41" fmla="*/ 22 w 22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14">
                    <a:moveTo>
                      <a:pt x="14" y="0"/>
                    </a:moveTo>
                    <a:lnTo>
                      <a:pt x="1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10" y="12"/>
                    </a:lnTo>
                    <a:lnTo>
                      <a:pt x="18" y="12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4" name="Freeform 28"/>
              <p:cNvSpPr>
                <a:spLocks/>
              </p:cNvSpPr>
              <p:nvPr/>
            </p:nvSpPr>
            <p:spPr bwMode="auto">
              <a:xfrm>
                <a:off x="2795" y="3557"/>
                <a:ext cx="30" cy="25"/>
              </a:xfrm>
              <a:custGeom>
                <a:avLst/>
                <a:gdLst>
                  <a:gd name="T0" fmla="*/ 2147483647 w 6"/>
                  <a:gd name="T1" fmla="*/ 0 h 5"/>
                  <a:gd name="T2" fmla="*/ 2147483647 w 6"/>
                  <a:gd name="T3" fmla="*/ 2147483647 h 5"/>
                  <a:gd name="T4" fmla="*/ 0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0 h 5"/>
                  <a:gd name="T12" fmla="*/ 2147483647 w 6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5" y="0"/>
                    </a:moveTo>
                    <a:lnTo>
                      <a:pt x="1" y="2"/>
                    </a:lnTo>
                    <a:lnTo>
                      <a:pt x="0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5" name="Freeform 29"/>
              <p:cNvSpPr>
                <a:spLocks/>
              </p:cNvSpPr>
              <p:nvPr/>
            </p:nvSpPr>
            <p:spPr bwMode="auto">
              <a:xfrm>
                <a:off x="2680" y="3487"/>
                <a:ext cx="40" cy="30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2147483647 h 6"/>
                  <a:gd name="T4" fmla="*/ 2147483647 w 8"/>
                  <a:gd name="T5" fmla="*/ 2147483647 h 6"/>
                  <a:gd name="T6" fmla="*/ 2147483647 w 8"/>
                  <a:gd name="T7" fmla="*/ 2147483647 h 6"/>
                  <a:gd name="T8" fmla="*/ 2147483647 w 8"/>
                  <a:gd name="T9" fmla="*/ 2147483647 h 6"/>
                  <a:gd name="T10" fmla="*/ 0 w 8"/>
                  <a:gd name="T11" fmla="*/ 0 h 6"/>
                  <a:gd name="T12" fmla="*/ 0 w 8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6"/>
                  <a:gd name="T23" fmla="*/ 8 w 8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6">
                    <a:moveTo>
                      <a:pt x="0" y="0"/>
                    </a:moveTo>
                    <a:lnTo>
                      <a:pt x="0" y="2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6" name="Freeform 30"/>
              <p:cNvSpPr>
                <a:spLocks/>
              </p:cNvSpPr>
              <p:nvPr/>
            </p:nvSpPr>
            <p:spPr bwMode="auto">
              <a:xfrm>
                <a:off x="2630" y="3457"/>
                <a:ext cx="30" cy="20"/>
              </a:xfrm>
              <a:custGeom>
                <a:avLst/>
                <a:gdLst>
                  <a:gd name="T0" fmla="*/ 2147483647 w 6"/>
                  <a:gd name="T1" fmla="*/ 0 h 4"/>
                  <a:gd name="T2" fmla="*/ 0 w 6"/>
                  <a:gd name="T3" fmla="*/ 2147483647 h 4"/>
                  <a:gd name="T4" fmla="*/ 2147483647 w 6"/>
                  <a:gd name="T5" fmla="*/ 2147483647 h 4"/>
                  <a:gd name="T6" fmla="*/ 2147483647 w 6"/>
                  <a:gd name="T7" fmla="*/ 0 h 4"/>
                  <a:gd name="T8" fmla="*/ 2147483647 w 6"/>
                  <a:gd name="T9" fmla="*/ 0 h 4"/>
                  <a:gd name="T10" fmla="*/ 2147483647 w 6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2" y="0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6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7" name="Freeform 31"/>
              <p:cNvSpPr>
                <a:spLocks/>
              </p:cNvSpPr>
              <p:nvPr/>
            </p:nvSpPr>
            <p:spPr bwMode="auto">
              <a:xfrm>
                <a:off x="2565" y="3427"/>
                <a:ext cx="35" cy="20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2147483647 h 4"/>
                  <a:gd name="T4" fmla="*/ 2147483647 w 7"/>
                  <a:gd name="T5" fmla="*/ 2147483647 h 4"/>
                  <a:gd name="T6" fmla="*/ 2147483647 w 7"/>
                  <a:gd name="T7" fmla="*/ 2147483647 h 4"/>
                  <a:gd name="T8" fmla="*/ 0 w 7"/>
                  <a:gd name="T9" fmla="*/ 0 h 4"/>
                  <a:gd name="T10" fmla="*/ 0 w 7"/>
                  <a:gd name="T11" fmla="*/ 0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4"/>
                  <a:gd name="T20" fmla="*/ 7 w 7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4">
                    <a:moveTo>
                      <a:pt x="0" y="0"/>
                    </a:moveTo>
                    <a:lnTo>
                      <a:pt x="0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8" name="Freeform 32"/>
              <p:cNvSpPr>
                <a:spLocks/>
              </p:cNvSpPr>
              <p:nvPr/>
            </p:nvSpPr>
            <p:spPr bwMode="auto">
              <a:xfrm>
                <a:off x="2475" y="3397"/>
                <a:ext cx="40" cy="40"/>
              </a:xfrm>
              <a:custGeom>
                <a:avLst/>
                <a:gdLst>
                  <a:gd name="T0" fmla="*/ 2147483647 w 8"/>
                  <a:gd name="T1" fmla="*/ 0 h 8"/>
                  <a:gd name="T2" fmla="*/ 0 w 8"/>
                  <a:gd name="T3" fmla="*/ 0 h 8"/>
                  <a:gd name="T4" fmla="*/ 0 w 8"/>
                  <a:gd name="T5" fmla="*/ 2147483647 h 8"/>
                  <a:gd name="T6" fmla="*/ 2147483647 w 8"/>
                  <a:gd name="T7" fmla="*/ 2147483647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2147483647 w 8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8"/>
                  <a:gd name="T23" fmla="*/ 8 w 8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8">
                    <a:moveTo>
                      <a:pt x="4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9" name="Freeform 33"/>
              <p:cNvSpPr>
                <a:spLocks/>
              </p:cNvSpPr>
              <p:nvPr/>
            </p:nvSpPr>
            <p:spPr bwMode="auto">
              <a:xfrm>
                <a:off x="2205" y="3352"/>
                <a:ext cx="260" cy="280"/>
              </a:xfrm>
              <a:custGeom>
                <a:avLst/>
                <a:gdLst>
                  <a:gd name="T0" fmla="*/ 2147483647 w 52"/>
                  <a:gd name="T1" fmla="*/ 2147483647 h 56"/>
                  <a:gd name="T2" fmla="*/ 2147483647 w 52"/>
                  <a:gd name="T3" fmla="*/ 2147483647 h 56"/>
                  <a:gd name="T4" fmla="*/ 2147483647 w 52"/>
                  <a:gd name="T5" fmla="*/ 2147483647 h 56"/>
                  <a:gd name="T6" fmla="*/ 2147483647 w 52"/>
                  <a:gd name="T7" fmla="*/ 2147483647 h 56"/>
                  <a:gd name="T8" fmla="*/ 2147483647 w 52"/>
                  <a:gd name="T9" fmla="*/ 2147483647 h 56"/>
                  <a:gd name="T10" fmla="*/ 2147483647 w 52"/>
                  <a:gd name="T11" fmla="*/ 2147483647 h 56"/>
                  <a:gd name="T12" fmla="*/ 2147483647 w 52"/>
                  <a:gd name="T13" fmla="*/ 2147483647 h 56"/>
                  <a:gd name="T14" fmla="*/ 2147483647 w 52"/>
                  <a:gd name="T15" fmla="*/ 2147483647 h 56"/>
                  <a:gd name="T16" fmla="*/ 2147483647 w 52"/>
                  <a:gd name="T17" fmla="*/ 2147483647 h 56"/>
                  <a:gd name="T18" fmla="*/ 2147483647 w 52"/>
                  <a:gd name="T19" fmla="*/ 2147483647 h 56"/>
                  <a:gd name="T20" fmla="*/ 2147483647 w 52"/>
                  <a:gd name="T21" fmla="*/ 2147483647 h 56"/>
                  <a:gd name="T22" fmla="*/ 2147483647 w 52"/>
                  <a:gd name="T23" fmla="*/ 2147483647 h 56"/>
                  <a:gd name="T24" fmla="*/ 2147483647 w 52"/>
                  <a:gd name="T25" fmla="*/ 2147483647 h 56"/>
                  <a:gd name="T26" fmla="*/ 2147483647 w 52"/>
                  <a:gd name="T27" fmla="*/ 2147483647 h 56"/>
                  <a:gd name="T28" fmla="*/ 2147483647 w 52"/>
                  <a:gd name="T29" fmla="*/ 2147483647 h 56"/>
                  <a:gd name="T30" fmla="*/ 2147483647 w 52"/>
                  <a:gd name="T31" fmla="*/ 2147483647 h 56"/>
                  <a:gd name="T32" fmla="*/ 2147483647 w 52"/>
                  <a:gd name="T33" fmla="*/ 2147483647 h 56"/>
                  <a:gd name="T34" fmla="*/ 2147483647 w 52"/>
                  <a:gd name="T35" fmla="*/ 2147483647 h 56"/>
                  <a:gd name="T36" fmla="*/ 2147483647 w 52"/>
                  <a:gd name="T37" fmla="*/ 2147483647 h 56"/>
                  <a:gd name="T38" fmla="*/ 2147483647 w 52"/>
                  <a:gd name="T39" fmla="*/ 2147483647 h 56"/>
                  <a:gd name="T40" fmla="*/ 2147483647 w 52"/>
                  <a:gd name="T41" fmla="*/ 2147483647 h 56"/>
                  <a:gd name="T42" fmla="*/ 2147483647 w 52"/>
                  <a:gd name="T43" fmla="*/ 2147483647 h 56"/>
                  <a:gd name="T44" fmla="*/ 2147483647 w 52"/>
                  <a:gd name="T45" fmla="*/ 2147483647 h 56"/>
                  <a:gd name="T46" fmla="*/ 2147483647 w 52"/>
                  <a:gd name="T47" fmla="*/ 2147483647 h 56"/>
                  <a:gd name="T48" fmla="*/ 2147483647 w 52"/>
                  <a:gd name="T49" fmla="*/ 2147483647 h 56"/>
                  <a:gd name="T50" fmla="*/ 2147483647 w 52"/>
                  <a:gd name="T51" fmla="*/ 2147483647 h 56"/>
                  <a:gd name="T52" fmla="*/ 2147483647 w 52"/>
                  <a:gd name="T53" fmla="*/ 2147483647 h 56"/>
                  <a:gd name="T54" fmla="*/ 2147483647 w 52"/>
                  <a:gd name="T55" fmla="*/ 2147483647 h 56"/>
                  <a:gd name="T56" fmla="*/ 2147483647 w 52"/>
                  <a:gd name="T57" fmla="*/ 2147483647 h 56"/>
                  <a:gd name="T58" fmla="*/ 2147483647 w 52"/>
                  <a:gd name="T59" fmla="*/ 2147483647 h 56"/>
                  <a:gd name="T60" fmla="*/ 2147483647 w 52"/>
                  <a:gd name="T61" fmla="*/ 2147483647 h 56"/>
                  <a:gd name="T62" fmla="*/ 2147483647 w 52"/>
                  <a:gd name="T63" fmla="*/ 0 h 56"/>
                  <a:gd name="T64" fmla="*/ 0 w 52"/>
                  <a:gd name="T65" fmla="*/ 0 h 56"/>
                  <a:gd name="T66" fmla="*/ 0 w 52"/>
                  <a:gd name="T67" fmla="*/ 2147483647 h 56"/>
                  <a:gd name="T68" fmla="*/ 2147483647 w 52"/>
                  <a:gd name="T69" fmla="*/ 2147483647 h 56"/>
                  <a:gd name="T70" fmla="*/ 2147483647 w 52"/>
                  <a:gd name="T71" fmla="*/ 2147483647 h 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2"/>
                  <a:gd name="T109" fmla="*/ 0 h 56"/>
                  <a:gd name="T110" fmla="*/ 52 w 52"/>
                  <a:gd name="T111" fmla="*/ 56 h 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2" h="56">
                    <a:moveTo>
                      <a:pt x="2" y="6"/>
                    </a:moveTo>
                    <a:lnTo>
                      <a:pt x="1" y="11"/>
                    </a:lnTo>
                    <a:lnTo>
                      <a:pt x="7" y="11"/>
                    </a:lnTo>
                    <a:lnTo>
                      <a:pt x="12" y="15"/>
                    </a:lnTo>
                    <a:lnTo>
                      <a:pt x="16" y="17"/>
                    </a:lnTo>
                    <a:lnTo>
                      <a:pt x="20" y="22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5" y="28"/>
                    </a:lnTo>
                    <a:lnTo>
                      <a:pt x="15" y="31"/>
                    </a:lnTo>
                    <a:lnTo>
                      <a:pt x="15" y="35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32" y="45"/>
                    </a:lnTo>
                    <a:lnTo>
                      <a:pt x="36" y="47"/>
                    </a:lnTo>
                    <a:lnTo>
                      <a:pt x="35" y="50"/>
                    </a:lnTo>
                    <a:lnTo>
                      <a:pt x="27" y="50"/>
                    </a:lnTo>
                    <a:lnTo>
                      <a:pt x="26" y="53"/>
                    </a:lnTo>
                    <a:lnTo>
                      <a:pt x="29" y="54"/>
                    </a:lnTo>
                    <a:lnTo>
                      <a:pt x="39" y="56"/>
                    </a:lnTo>
                    <a:lnTo>
                      <a:pt x="45" y="55"/>
                    </a:lnTo>
                    <a:lnTo>
                      <a:pt x="48" y="52"/>
                    </a:lnTo>
                    <a:lnTo>
                      <a:pt x="50" y="50"/>
                    </a:lnTo>
                    <a:lnTo>
                      <a:pt x="52" y="45"/>
                    </a:lnTo>
                    <a:lnTo>
                      <a:pt x="50" y="38"/>
                    </a:lnTo>
                    <a:lnTo>
                      <a:pt x="42" y="29"/>
                    </a:lnTo>
                    <a:lnTo>
                      <a:pt x="42" y="23"/>
                    </a:lnTo>
                    <a:lnTo>
                      <a:pt x="31" y="17"/>
                    </a:lnTo>
                    <a:lnTo>
                      <a:pt x="25" y="15"/>
                    </a:lnTo>
                    <a:lnTo>
                      <a:pt x="21" y="9"/>
                    </a:lnTo>
                    <a:lnTo>
                      <a:pt x="15" y="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0" name="Freeform 34"/>
              <p:cNvSpPr>
                <a:spLocks/>
              </p:cNvSpPr>
              <p:nvPr/>
            </p:nvSpPr>
            <p:spPr bwMode="auto">
              <a:xfrm>
                <a:off x="2515" y="2672"/>
                <a:ext cx="30" cy="45"/>
              </a:xfrm>
              <a:custGeom>
                <a:avLst/>
                <a:gdLst>
                  <a:gd name="T0" fmla="*/ 2147483647 w 6"/>
                  <a:gd name="T1" fmla="*/ 0 h 9"/>
                  <a:gd name="T2" fmla="*/ 0 w 6"/>
                  <a:gd name="T3" fmla="*/ 2147483647 h 9"/>
                  <a:gd name="T4" fmla="*/ 0 w 6"/>
                  <a:gd name="T5" fmla="*/ 2147483647 h 9"/>
                  <a:gd name="T6" fmla="*/ 2147483647 w 6"/>
                  <a:gd name="T7" fmla="*/ 2147483647 h 9"/>
                  <a:gd name="T8" fmla="*/ 2147483647 w 6"/>
                  <a:gd name="T9" fmla="*/ 2147483647 h 9"/>
                  <a:gd name="T10" fmla="*/ 2147483647 w 6"/>
                  <a:gd name="T11" fmla="*/ 2147483647 h 9"/>
                  <a:gd name="T12" fmla="*/ 2147483647 w 6"/>
                  <a:gd name="T13" fmla="*/ 0 h 9"/>
                  <a:gd name="T14" fmla="*/ 2147483647 w 6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9"/>
                  <a:gd name="T26" fmla="*/ 6 w 6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9">
                    <a:moveTo>
                      <a:pt x="2" y="0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6" y="9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1" name="Freeform 35"/>
              <p:cNvSpPr>
                <a:spLocks/>
              </p:cNvSpPr>
              <p:nvPr/>
            </p:nvSpPr>
            <p:spPr bwMode="auto">
              <a:xfrm>
                <a:off x="2580" y="2532"/>
                <a:ext cx="60" cy="50"/>
              </a:xfrm>
              <a:custGeom>
                <a:avLst/>
                <a:gdLst>
                  <a:gd name="T0" fmla="*/ 2147483647 w 12"/>
                  <a:gd name="T1" fmla="*/ 0 h 10"/>
                  <a:gd name="T2" fmla="*/ 2147483647 w 12"/>
                  <a:gd name="T3" fmla="*/ 2147483647 h 10"/>
                  <a:gd name="T4" fmla="*/ 0 w 12"/>
                  <a:gd name="T5" fmla="*/ 2147483647 h 10"/>
                  <a:gd name="T6" fmla="*/ 2147483647 w 12"/>
                  <a:gd name="T7" fmla="*/ 2147483647 h 10"/>
                  <a:gd name="T8" fmla="*/ 2147483647 w 12"/>
                  <a:gd name="T9" fmla="*/ 2147483647 h 10"/>
                  <a:gd name="T10" fmla="*/ 2147483647 w 12"/>
                  <a:gd name="T11" fmla="*/ 2147483647 h 10"/>
                  <a:gd name="T12" fmla="*/ 2147483647 w 12"/>
                  <a:gd name="T13" fmla="*/ 2147483647 h 10"/>
                  <a:gd name="T14" fmla="*/ 2147483647 w 12"/>
                  <a:gd name="T15" fmla="*/ 2147483647 h 10"/>
                  <a:gd name="T16" fmla="*/ 2147483647 w 12"/>
                  <a:gd name="T17" fmla="*/ 0 h 10"/>
                  <a:gd name="T18" fmla="*/ 2147483647 w 12"/>
                  <a:gd name="T19" fmla="*/ 0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0"/>
                  <a:gd name="T32" fmla="*/ 12 w 12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0">
                    <a:moveTo>
                      <a:pt x="10" y="0"/>
                    </a:moveTo>
                    <a:lnTo>
                      <a:pt x="4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2" y="10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2" name="Freeform 36"/>
              <p:cNvSpPr>
                <a:spLocks/>
              </p:cNvSpPr>
              <p:nvPr/>
            </p:nvSpPr>
            <p:spPr bwMode="auto">
              <a:xfrm>
                <a:off x="1375" y="2852"/>
                <a:ext cx="45" cy="85"/>
              </a:xfrm>
              <a:custGeom>
                <a:avLst/>
                <a:gdLst>
                  <a:gd name="T0" fmla="*/ 0 w 9"/>
                  <a:gd name="T1" fmla="*/ 2147483647 h 17"/>
                  <a:gd name="T2" fmla="*/ 0 w 9"/>
                  <a:gd name="T3" fmla="*/ 2147483647 h 17"/>
                  <a:gd name="T4" fmla="*/ 2147483647 w 9"/>
                  <a:gd name="T5" fmla="*/ 2147483647 h 17"/>
                  <a:gd name="T6" fmla="*/ 2147483647 w 9"/>
                  <a:gd name="T7" fmla="*/ 2147483647 h 17"/>
                  <a:gd name="T8" fmla="*/ 2147483647 w 9"/>
                  <a:gd name="T9" fmla="*/ 2147483647 h 17"/>
                  <a:gd name="T10" fmla="*/ 2147483647 w 9"/>
                  <a:gd name="T11" fmla="*/ 2147483647 h 17"/>
                  <a:gd name="T12" fmla="*/ 2147483647 w 9"/>
                  <a:gd name="T13" fmla="*/ 2147483647 h 17"/>
                  <a:gd name="T14" fmla="*/ 2147483647 w 9"/>
                  <a:gd name="T15" fmla="*/ 2147483647 h 17"/>
                  <a:gd name="T16" fmla="*/ 2147483647 w 9"/>
                  <a:gd name="T17" fmla="*/ 2147483647 h 17"/>
                  <a:gd name="T18" fmla="*/ 2147483647 w 9"/>
                  <a:gd name="T19" fmla="*/ 2147483647 h 17"/>
                  <a:gd name="T20" fmla="*/ 2147483647 w 9"/>
                  <a:gd name="T21" fmla="*/ 0 h 17"/>
                  <a:gd name="T22" fmla="*/ 0 w 9"/>
                  <a:gd name="T23" fmla="*/ 2147483647 h 17"/>
                  <a:gd name="T24" fmla="*/ 0 w 9"/>
                  <a:gd name="T25" fmla="*/ 2147483647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17"/>
                  <a:gd name="T41" fmla="*/ 9 w 9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17">
                    <a:moveTo>
                      <a:pt x="0" y="1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6" y="16"/>
                    </a:lnTo>
                    <a:lnTo>
                      <a:pt x="9" y="17"/>
                    </a:lnTo>
                    <a:lnTo>
                      <a:pt x="8" y="12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3" name="Freeform 37"/>
              <p:cNvSpPr>
                <a:spLocks/>
              </p:cNvSpPr>
              <p:nvPr/>
            </p:nvSpPr>
            <p:spPr bwMode="auto">
              <a:xfrm>
                <a:off x="1420" y="3147"/>
                <a:ext cx="85" cy="170"/>
              </a:xfrm>
              <a:custGeom>
                <a:avLst/>
                <a:gdLst>
                  <a:gd name="T0" fmla="*/ 2147483647 w 17"/>
                  <a:gd name="T1" fmla="*/ 2147483647 h 34"/>
                  <a:gd name="T2" fmla="*/ 2147483647 w 17"/>
                  <a:gd name="T3" fmla="*/ 2147483647 h 34"/>
                  <a:gd name="T4" fmla="*/ 2147483647 w 17"/>
                  <a:gd name="T5" fmla="*/ 0 h 34"/>
                  <a:gd name="T6" fmla="*/ 2147483647 w 17"/>
                  <a:gd name="T7" fmla="*/ 0 h 34"/>
                  <a:gd name="T8" fmla="*/ 2147483647 w 17"/>
                  <a:gd name="T9" fmla="*/ 2147483647 h 34"/>
                  <a:gd name="T10" fmla="*/ 2147483647 w 17"/>
                  <a:gd name="T11" fmla="*/ 2147483647 h 34"/>
                  <a:gd name="T12" fmla="*/ 2147483647 w 17"/>
                  <a:gd name="T13" fmla="*/ 2147483647 h 34"/>
                  <a:gd name="T14" fmla="*/ 0 w 17"/>
                  <a:gd name="T15" fmla="*/ 2147483647 h 34"/>
                  <a:gd name="T16" fmla="*/ 2147483647 w 17"/>
                  <a:gd name="T17" fmla="*/ 2147483647 h 34"/>
                  <a:gd name="T18" fmla="*/ 2147483647 w 17"/>
                  <a:gd name="T19" fmla="*/ 2147483647 h 34"/>
                  <a:gd name="T20" fmla="*/ 2147483647 w 17"/>
                  <a:gd name="T21" fmla="*/ 2147483647 h 34"/>
                  <a:gd name="T22" fmla="*/ 2147483647 w 17"/>
                  <a:gd name="T23" fmla="*/ 2147483647 h 34"/>
                  <a:gd name="T24" fmla="*/ 2147483647 w 17"/>
                  <a:gd name="T25" fmla="*/ 2147483647 h 34"/>
                  <a:gd name="T26" fmla="*/ 2147483647 w 17"/>
                  <a:gd name="T27" fmla="*/ 2147483647 h 34"/>
                  <a:gd name="T28" fmla="*/ 2147483647 w 17"/>
                  <a:gd name="T29" fmla="*/ 2147483647 h 34"/>
                  <a:gd name="T30" fmla="*/ 2147483647 w 17"/>
                  <a:gd name="T31" fmla="*/ 2147483647 h 34"/>
                  <a:gd name="T32" fmla="*/ 2147483647 w 17"/>
                  <a:gd name="T33" fmla="*/ 2147483647 h 34"/>
                  <a:gd name="T34" fmla="*/ 2147483647 w 17"/>
                  <a:gd name="T35" fmla="*/ 2147483647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"/>
                  <a:gd name="T55" fmla="*/ 0 h 34"/>
                  <a:gd name="T56" fmla="*/ 17 w 17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" h="34">
                    <a:moveTo>
                      <a:pt x="17" y="4"/>
                    </a:moveTo>
                    <a:lnTo>
                      <a:pt x="16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3"/>
                    </a:lnTo>
                    <a:lnTo>
                      <a:pt x="3" y="15"/>
                    </a:lnTo>
                    <a:lnTo>
                      <a:pt x="2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2" y="33"/>
                    </a:lnTo>
                    <a:lnTo>
                      <a:pt x="4" y="34"/>
                    </a:lnTo>
                    <a:lnTo>
                      <a:pt x="12" y="32"/>
                    </a:lnTo>
                    <a:lnTo>
                      <a:pt x="15" y="30"/>
                    </a:lnTo>
                    <a:lnTo>
                      <a:pt x="15" y="25"/>
                    </a:lnTo>
                    <a:lnTo>
                      <a:pt x="15" y="19"/>
                    </a:lnTo>
                    <a:lnTo>
                      <a:pt x="17" y="9"/>
                    </a:lnTo>
                    <a:lnTo>
                      <a:pt x="17" y="4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4" name="Freeform 38"/>
              <p:cNvSpPr>
                <a:spLocks/>
              </p:cNvSpPr>
              <p:nvPr/>
            </p:nvSpPr>
            <p:spPr bwMode="auto">
              <a:xfrm>
                <a:off x="1425" y="3107"/>
                <a:ext cx="35" cy="25"/>
              </a:xfrm>
              <a:custGeom>
                <a:avLst/>
                <a:gdLst>
                  <a:gd name="T0" fmla="*/ 2147483647 w 7"/>
                  <a:gd name="T1" fmla="*/ 0 h 5"/>
                  <a:gd name="T2" fmla="*/ 2147483647 w 7"/>
                  <a:gd name="T3" fmla="*/ 0 h 5"/>
                  <a:gd name="T4" fmla="*/ 0 w 7"/>
                  <a:gd name="T5" fmla="*/ 2147483647 h 5"/>
                  <a:gd name="T6" fmla="*/ 2147483647 w 7"/>
                  <a:gd name="T7" fmla="*/ 2147483647 h 5"/>
                  <a:gd name="T8" fmla="*/ 2147483647 w 7"/>
                  <a:gd name="T9" fmla="*/ 2147483647 h 5"/>
                  <a:gd name="T10" fmla="*/ 2147483647 w 7"/>
                  <a:gd name="T11" fmla="*/ 2147483647 h 5"/>
                  <a:gd name="T12" fmla="*/ 2147483647 w 7"/>
                  <a:gd name="T13" fmla="*/ 2147483647 h 5"/>
                  <a:gd name="T14" fmla="*/ 2147483647 w 7"/>
                  <a:gd name="T15" fmla="*/ 0 h 5"/>
                  <a:gd name="T16" fmla="*/ 2147483647 w 7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5"/>
                  <a:gd name="T29" fmla="*/ 7 w 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5">
                    <a:moveTo>
                      <a:pt x="5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5" name="Freeform 39"/>
              <p:cNvSpPr>
                <a:spLocks/>
              </p:cNvSpPr>
              <p:nvPr/>
            </p:nvSpPr>
            <p:spPr bwMode="auto">
              <a:xfrm>
                <a:off x="1495" y="3052"/>
                <a:ext cx="25" cy="25"/>
              </a:xfrm>
              <a:custGeom>
                <a:avLst/>
                <a:gdLst>
                  <a:gd name="T0" fmla="*/ 2147483647 w 5"/>
                  <a:gd name="T1" fmla="*/ 2147483647 h 5"/>
                  <a:gd name="T2" fmla="*/ 2147483647 w 5"/>
                  <a:gd name="T3" fmla="*/ 0 h 5"/>
                  <a:gd name="T4" fmla="*/ 2147483647 w 5"/>
                  <a:gd name="T5" fmla="*/ 0 h 5"/>
                  <a:gd name="T6" fmla="*/ 0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2147483647 w 5"/>
                  <a:gd name="T15" fmla="*/ 2147483647 h 5"/>
                  <a:gd name="T16" fmla="*/ 2147483647 w 5"/>
                  <a:gd name="T17" fmla="*/ 2147483647 h 5"/>
                  <a:gd name="T18" fmla="*/ 2147483647 w 5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5"/>
                  <a:gd name="T32" fmla="*/ 5 w 5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5">
                    <a:moveTo>
                      <a:pt x="5" y="2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4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6" name="Freeform 40"/>
              <p:cNvSpPr>
                <a:spLocks/>
              </p:cNvSpPr>
              <p:nvPr/>
            </p:nvSpPr>
            <p:spPr bwMode="auto">
              <a:xfrm>
                <a:off x="1860" y="1207"/>
                <a:ext cx="55" cy="30"/>
              </a:xfrm>
              <a:custGeom>
                <a:avLst/>
                <a:gdLst>
                  <a:gd name="T0" fmla="*/ 2147483647 w 11"/>
                  <a:gd name="T1" fmla="*/ 0 h 6"/>
                  <a:gd name="T2" fmla="*/ 2147483647 w 11"/>
                  <a:gd name="T3" fmla="*/ 2147483647 h 6"/>
                  <a:gd name="T4" fmla="*/ 2147483647 w 11"/>
                  <a:gd name="T5" fmla="*/ 2147483647 h 6"/>
                  <a:gd name="T6" fmla="*/ 0 w 11"/>
                  <a:gd name="T7" fmla="*/ 2147483647 h 6"/>
                  <a:gd name="T8" fmla="*/ 2147483647 w 11"/>
                  <a:gd name="T9" fmla="*/ 2147483647 h 6"/>
                  <a:gd name="T10" fmla="*/ 2147483647 w 11"/>
                  <a:gd name="T11" fmla="*/ 2147483647 h 6"/>
                  <a:gd name="T12" fmla="*/ 2147483647 w 11"/>
                  <a:gd name="T13" fmla="*/ 2147483647 h 6"/>
                  <a:gd name="T14" fmla="*/ 2147483647 w 11"/>
                  <a:gd name="T15" fmla="*/ 2147483647 h 6"/>
                  <a:gd name="T16" fmla="*/ 2147483647 w 11"/>
                  <a:gd name="T17" fmla="*/ 2147483647 h 6"/>
                  <a:gd name="T18" fmla="*/ 2147483647 w 11"/>
                  <a:gd name="T19" fmla="*/ 0 h 6"/>
                  <a:gd name="T20" fmla="*/ 2147483647 w 11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6"/>
                  <a:gd name="T35" fmla="*/ 11 w 11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6">
                    <a:moveTo>
                      <a:pt x="7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5" y="6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1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7" name="Freeform 41"/>
              <p:cNvSpPr>
                <a:spLocks/>
              </p:cNvSpPr>
              <p:nvPr/>
            </p:nvSpPr>
            <p:spPr bwMode="auto">
              <a:xfrm>
                <a:off x="1920" y="1142"/>
                <a:ext cx="15" cy="15"/>
              </a:xfrm>
              <a:custGeom>
                <a:avLst/>
                <a:gdLst>
                  <a:gd name="T0" fmla="*/ 2147483647 w 3"/>
                  <a:gd name="T1" fmla="*/ 0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2147483647 h 3"/>
                  <a:gd name="T10" fmla="*/ 2147483647 w 3"/>
                  <a:gd name="T11" fmla="*/ 2147483647 h 3"/>
                  <a:gd name="T12" fmla="*/ 2147483647 w 3"/>
                  <a:gd name="T13" fmla="*/ 0 h 3"/>
                  <a:gd name="T14" fmla="*/ 214748364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2" y="0"/>
                    </a:moveTo>
                    <a:lnTo>
                      <a:pt x="0" y="2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8" name="Freeform 42"/>
              <p:cNvSpPr>
                <a:spLocks/>
              </p:cNvSpPr>
              <p:nvPr/>
            </p:nvSpPr>
            <p:spPr bwMode="auto">
              <a:xfrm>
                <a:off x="2720" y="2312"/>
                <a:ext cx="25" cy="25"/>
              </a:xfrm>
              <a:custGeom>
                <a:avLst/>
                <a:gdLst>
                  <a:gd name="T0" fmla="*/ 2147483647 w 5"/>
                  <a:gd name="T1" fmla="*/ 0 h 5"/>
                  <a:gd name="T2" fmla="*/ 2147483647 w 5"/>
                  <a:gd name="T3" fmla="*/ 2147483647 h 5"/>
                  <a:gd name="T4" fmla="*/ 0 w 5"/>
                  <a:gd name="T5" fmla="*/ 2147483647 h 5"/>
                  <a:gd name="T6" fmla="*/ 2147483647 w 5"/>
                  <a:gd name="T7" fmla="*/ 2147483647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0 h 5"/>
                  <a:gd name="T14" fmla="*/ 2147483647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2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9" name="Freeform 43"/>
              <p:cNvSpPr>
                <a:spLocks/>
              </p:cNvSpPr>
              <p:nvPr/>
            </p:nvSpPr>
            <p:spPr bwMode="auto">
              <a:xfrm>
                <a:off x="2700" y="3452"/>
                <a:ext cx="20" cy="20"/>
              </a:xfrm>
              <a:custGeom>
                <a:avLst/>
                <a:gdLst>
                  <a:gd name="T0" fmla="*/ 2147483647 w 4"/>
                  <a:gd name="T1" fmla="*/ 0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2147483647 h 4"/>
                  <a:gd name="T12" fmla="*/ 2147483647 w 4"/>
                  <a:gd name="T13" fmla="*/ 0 h 4"/>
                  <a:gd name="T14" fmla="*/ 2147483647 w 4"/>
                  <a:gd name="T15" fmla="*/ 0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2" y="0"/>
                    </a:moveTo>
                    <a:lnTo>
                      <a:pt x="0" y="2"/>
                    </a:lnTo>
                    <a:lnTo>
                      <a:pt x="1" y="3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0" name="Freeform 44"/>
              <p:cNvSpPr>
                <a:spLocks/>
              </p:cNvSpPr>
              <p:nvPr/>
            </p:nvSpPr>
            <p:spPr bwMode="auto">
              <a:xfrm>
                <a:off x="2545" y="3497"/>
                <a:ext cx="215" cy="185"/>
              </a:xfrm>
              <a:custGeom>
                <a:avLst/>
                <a:gdLst>
                  <a:gd name="T0" fmla="*/ 0 w 43"/>
                  <a:gd name="T1" fmla="*/ 0 h 37"/>
                  <a:gd name="T2" fmla="*/ 2147483647 w 43"/>
                  <a:gd name="T3" fmla="*/ 2147483647 h 37"/>
                  <a:gd name="T4" fmla="*/ 2147483647 w 43"/>
                  <a:gd name="T5" fmla="*/ 2147483647 h 37"/>
                  <a:gd name="T6" fmla="*/ 2147483647 w 43"/>
                  <a:gd name="T7" fmla="*/ 2147483647 h 37"/>
                  <a:gd name="T8" fmla="*/ 2147483647 w 43"/>
                  <a:gd name="T9" fmla="*/ 2147483647 h 37"/>
                  <a:gd name="T10" fmla="*/ 2147483647 w 43"/>
                  <a:gd name="T11" fmla="*/ 2147483647 h 37"/>
                  <a:gd name="T12" fmla="*/ 2147483647 w 43"/>
                  <a:gd name="T13" fmla="*/ 2147483647 h 37"/>
                  <a:gd name="T14" fmla="*/ 2147483647 w 43"/>
                  <a:gd name="T15" fmla="*/ 2147483647 h 37"/>
                  <a:gd name="T16" fmla="*/ 2147483647 w 43"/>
                  <a:gd name="T17" fmla="*/ 2147483647 h 37"/>
                  <a:gd name="T18" fmla="*/ 2147483647 w 43"/>
                  <a:gd name="T19" fmla="*/ 2147483647 h 37"/>
                  <a:gd name="T20" fmla="*/ 2147483647 w 43"/>
                  <a:gd name="T21" fmla="*/ 2147483647 h 37"/>
                  <a:gd name="T22" fmla="*/ 2147483647 w 43"/>
                  <a:gd name="T23" fmla="*/ 2147483647 h 37"/>
                  <a:gd name="T24" fmla="*/ 2147483647 w 43"/>
                  <a:gd name="T25" fmla="*/ 2147483647 h 37"/>
                  <a:gd name="T26" fmla="*/ 2147483647 w 43"/>
                  <a:gd name="T27" fmla="*/ 2147483647 h 37"/>
                  <a:gd name="T28" fmla="*/ 2147483647 w 43"/>
                  <a:gd name="T29" fmla="*/ 2147483647 h 37"/>
                  <a:gd name="T30" fmla="*/ 2147483647 w 43"/>
                  <a:gd name="T31" fmla="*/ 2147483647 h 37"/>
                  <a:gd name="T32" fmla="*/ 2147483647 w 43"/>
                  <a:gd name="T33" fmla="*/ 2147483647 h 37"/>
                  <a:gd name="T34" fmla="*/ 2147483647 w 43"/>
                  <a:gd name="T35" fmla="*/ 2147483647 h 37"/>
                  <a:gd name="T36" fmla="*/ 2147483647 w 43"/>
                  <a:gd name="T37" fmla="*/ 2147483647 h 37"/>
                  <a:gd name="T38" fmla="*/ 2147483647 w 43"/>
                  <a:gd name="T39" fmla="*/ 2147483647 h 37"/>
                  <a:gd name="T40" fmla="*/ 2147483647 w 43"/>
                  <a:gd name="T41" fmla="*/ 2147483647 h 37"/>
                  <a:gd name="T42" fmla="*/ 2147483647 w 43"/>
                  <a:gd name="T43" fmla="*/ 2147483647 h 37"/>
                  <a:gd name="T44" fmla="*/ 2147483647 w 43"/>
                  <a:gd name="T45" fmla="*/ 2147483647 h 37"/>
                  <a:gd name="T46" fmla="*/ 2147483647 w 43"/>
                  <a:gd name="T47" fmla="*/ 2147483647 h 37"/>
                  <a:gd name="T48" fmla="*/ 2147483647 w 43"/>
                  <a:gd name="T49" fmla="*/ 0 h 37"/>
                  <a:gd name="T50" fmla="*/ 0 w 43"/>
                  <a:gd name="T51" fmla="*/ 0 h 37"/>
                  <a:gd name="T52" fmla="*/ 0 w 43"/>
                  <a:gd name="T53" fmla="*/ 0 h 3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3"/>
                  <a:gd name="T82" fmla="*/ 0 h 37"/>
                  <a:gd name="T83" fmla="*/ 43 w 43"/>
                  <a:gd name="T84" fmla="*/ 37 h 3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3" h="37">
                    <a:moveTo>
                      <a:pt x="0" y="0"/>
                    </a:moveTo>
                    <a:lnTo>
                      <a:pt x="1" y="5"/>
                    </a:lnTo>
                    <a:lnTo>
                      <a:pt x="4" y="10"/>
                    </a:lnTo>
                    <a:lnTo>
                      <a:pt x="11" y="21"/>
                    </a:lnTo>
                    <a:lnTo>
                      <a:pt x="25" y="34"/>
                    </a:lnTo>
                    <a:lnTo>
                      <a:pt x="29" y="37"/>
                    </a:lnTo>
                    <a:lnTo>
                      <a:pt x="32" y="37"/>
                    </a:lnTo>
                    <a:lnTo>
                      <a:pt x="34" y="34"/>
                    </a:lnTo>
                    <a:lnTo>
                      <a:pt x="38" y="33"/>
                    </a:lnTo>
                    <a:lnTo>
                      <a:pt x="41" y="32"/>
                    </a:lnTo>
                    <a:lnTo>
                      <a:pt x="43" y="30"/>
                    </a:lnTo>
                    <a:lnTo>
                      <a:pt x="43" y="27"/>
                    </a:lnTo>
                    <a:lnTo>
                      <a:pt x="39" y="21"/>
                    </a:lnTo>
                    <a:lnTo>
                      <a:pt x="36" y="19"/>
                    </a:lnTo>
                    <a:lnTo>
                      <a:pt x="35" y="19"/>
                    </a:lnTo>
                    <a:lnTo>
                      <a:pt x="35" y="22"/>
                    </a:lnTo>
                    <a:lnTo>
                      <a:pt x="34" y="24"/>
                    </a:lnTo>
                    <a:lnTo>
                      <a:pt x="31" y="24"/>
                    </a:lnTo>
                    <a:lnTo>
                      <a:pt x="26" y="20"/>
                    </a:lnTo>
                    <a:lnTo>
                      <a:pt x="20" y="16"/>
                    </a:lnTo>
                    <a:lnTo>
                      <a:pt x="14" y="11"/>
                    </a:lnTo>
                    <a:lnTo>
                      <a:pt x="8" y="7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1" name="Freeform 45"/>
              <p:cNvSpPr>
                <a:spLocks/>
              </p:cNvSpPr>
              <p:nvPr/>
            </p:nvSpPr>
            <p:spPr bwMode="auto">
              <a:xfrm>
                <a:off x="2720" y="3567"/>
                <a:ext cx="20" cy="15"/>
              </a:xfrm>
              <a:custGeom>
                <a:avLst/>
                <a:gdLst>
                  <a:gd name="T0" fmla="*/ 2147483647 w 4"/>
                  <a:gd name="T1" fmla="*/ 0 h 3"/>
                  <a:gd name="T2" fmla="*/ 0 w 4"/>
                  <a:gd name="T3" fmla="*/ 2147483647 h 3"/>
                  <a:gd name="T4" fmla="*/ 2147483647 w 4"/>
                  <a:gd name="T5" fmla="*/ 2147483647 h 3"/>
                  <a:gd name="T6" fmla="*/ 2147483647 w 4"/>
                  <a:gd name="T7" fmla="*/ 2147483647 h 3"/>
                  <a:gd name="T8" fmla="*/ 2147483647 w 4"/>
                  <a:gd name="T9" fmla="*/ 2147483647 h 3"/>
                  <a:gd name="T10" fmla="*/ 2147483647 w 4"/>
                  <a:gd name="T11" fmla="*/ 0 h 3"/>
                  <a:gd name="T12" fmla="*/ 2147483647 w 4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"/>
                  <a:gd name="T22" fmla="*/ 0 h 3"/>
                  <a:gd name="T23" fmla="*/ 4 w 4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" h="3">
                    <a:moveTo>
                      <a:pt x="1" y="0"/>
                    </a:moveTo>
                    <a:lnTo>
                      <a:pt x="0" y="1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2" name="Freeform 46"/>
              <p:cNvSpPr>
                <a:spLocks/>
              </p:cNvSpPr>
              <p:nvPr/>
            </p:nvSpPr>
            <p:spPr bwMode="auto">
              <a:xfrm>
                <a:off x="3185" y="3212"/>
                <a:ext cx="20" cy="20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0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1" y="1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3" name="Freeform 47"/>
              <p:cNvSpPr>
                <a:spLocks/>
              </p:cNvSpPr>
              <p:nvPr/>
            </p:nvSpPr>
            <p:spPr bwMode="auto">
              <a:xfrm>
                <a:off x="3195" y="3252"/>
                <a:ext cx="35" cy="50"/>
              </a:xfrm>
              <a:custGeom>
                <a:avLst/>
                <a:gdLst>
                  <a:gd name="T0" fmla="*/ 0 w 7"/>
                  <a:gd name="T1" fmla="*/ 2147483647 h 10"/>
                  <a:gd name="T2" fmla="*/ 2147483647 w 7"/>
                  <a:gd name="T3" fmla="*/ 2147483647 h 10"/>
                  <a:gd name="T4" fmla="*/ 2147483647 w 7"/>
                  <a:gd name="T5" fmla="*/ 2147483647 h 10"/>
                  <a:gd name="T6" fmla="*/ 2147483647 w 7"/>
                  <a:gd name="T7" fmla="*/ 2147483647 h 10"/>
                  <a:gd name="T8" fmla="*/ 2147483647 w 7"/>
                  <a:gd name="T9" fmla="*/ 2147483647 h 10"/>
                  <a:gd name="T10" fmla="*/ 2147483647 w 7"/>
                  <a:gd name="T11" fmla="*/ 2147483647 h 10"/>
                  <a:gd name="T12" fmla="*/ 2147483647 w 7"/>
                  <a:gd name="T13" fmla="*/ 2147483647 h 10"/>
                  <a:gd name="T14" fmla="*/ 2147483647 w 7"/>
                  <a:gd name="T15" fmla="*/ 0 h 10"/>
                  <a:gd name="T16" fmla="*/ 0 w 7"/>
                  <a:gd name="T17" fmla="*/ 2147483647 h 10"/>
                  <a:gd name="T18" fmla="*/ 0 w 7"/>
                  <a:gd name="T19" fmla="*/ 2147483647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0"/>
                  <a:gd name="T32" fmla="*/ 7 w 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0">
                    <a:moveTo>
                      <a:pt x="0" y="1"/>
                    </a:moveTo>
                    <a:lnTo>
                      <a:pt x="1" y="5"/>
                    </a:lnTo>
                    <a:lnTo>
                      <a:pt x="3" y="9"/>
                    </a:lnTo>
                    <a:lnTo>
                      <a:pt x="6" y="10"/>
                    </a:lnTo>
                    <a:lnTo>
                      <a:pt x="7" y="9"/>
                    </a:lnTo>
                    <a:lnTo>
                      <a:pt x="6" y="6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4" name="Freeform 48"/>
              <p:cNvSpPr>
                <a:spLocks/>
              </p:cNvSpPr>
              <p:nvPr/>
            </p:nvSpPr>
            <p:spPr bwMode="auto">
              <a:xfrm>
                <a:off x="3850" y="3417"/>
                <a:ext cx="20" cy="20"/>
              </a:xfrm>
              <a:custGeom>
                <a:avLst/>
                <a:gdLst>
                  <a:gd name="T0" fmla="*/ 2147483647 w 4"/>
                  <a:gd name="T1" fmla="*/ 2147483647 h 4"/>
                  <a:gd name="T2" fmla="*/ 0 w 4"/>
                  <a:gd name="T3" fmla="*/ 2147483647 h 4"/>
                  <a:gd name="T4" fmla="*/ 2147483647 w 4"/>
                  <a:gd name="T5" fmla="*/ 2147483647 h 4"/>
                  <a:gd name="T6" fmla="*/ 2147483647 w 4"/>
                  <a:gd name="T7" fmla="*/ 2147483647 h 4"/>
                  <a:gd name="T8" fmla="*/ 2147483647 w 4"/>
                  <a:gd name="T9" fmla="*/ 2147483647 h 4"/>
                  <a:gd name="T10" fmla="*/ 2147483647 w 4"/>
                  <a:gd name="T11" fmla="*/ 0 h 4"/>
                  <a:gd name="T12" fmla="*/ 2147483647 w 4"/>
                  <a:gd name="T13" fmla="*/ 2147483647 h 4"/>
                  <a:gd name="T14" fmla="*/ 2147483647 w 4"/>
                  <a:gd name="T15" fmla="*/ 2147483647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"/>
                  <a:gd name="T25" fmla="*/ 0 h 4"/>
                  <a:gd name="T26" fmla="*/ 4 w 4"/>
                  <a:gd name="T27" fmla="*/ 4 h 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" h="4">
                    <a:moveTo>
                      <a:pt x="1" y="1"/>
                    </a:moveTo>
                    <a:lnTo>
                      <a:pt x="0" y="2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5" name="Freeform 49"/>
              <p:cNvSpPr>
                <a:spLocks/>
              </p:cNvSpPr>
              <p:nvPr/>
            </p:nvSpPr>
            <p:spPr bwMode="auto">
              <a:xfrm>
                <a:off x="1330" y="2312"/>
                <a:ext cx="30" cy="35"/>
              </a:xfrm>
              <a:custGeom>
                <a:avLst/>
                <a:gdLst>
                  <a:gd name="T0" fmla="*/ 2147483647 w 6"/>
                  <a:gd name="T1" fmla="*/ 2147483647 h 7"/>
                  <a:gd name="T2" fmla="*/ 2147483647 w 6"/>
                  <a:gd name="T3" fmla="*/ 2147483647 h 7"/>
                  <a:gd name="T4" fmla="*/ 2147483647 w 6"/>
                  <a:gd name="T5" fmla="*/ 2147483647 h 7"/>
                  <a:gd name="T6" fmla="*/ 2147483647 w 6"/>
                  <a:gd name="T7" fmla="*/ 2147483647 h 7"/>
                  <a:gd name="T8" fmla="*/ 2147483647 w 6"/>
                  <a:gd name="T9" fmla="*/ 2147483647 h 7"/>
                  <a:gd name="T10" fmla="*/ 2147483647 w 6"/>
                  <a:gd name="T11" fmla="*/ 0 h 7"/>
                  <a:gd name="T12" fmla="*/ 2147483647 w 6"/>
                  <a:gd name="T13" fmla="*/ 0 h 7"/>
                  <a:gd name="T14" fmla="*/ 0 w 6"/>
                  <a:gd name="T15" fmla="*/ 2147483647 h 7"/>
                  <a:gd name="T16" fmla="*/ 2147483647 w 6"/>
                  <a:gd name="T17" fmla="*/ 2147483647 h 7"/>
                  <a:gd name="T18" fmla="*/ 2147483647 w 6"/>
                  <a:gd name="T19" fmla="*/ 214748364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7"/>
                  <a:gd name="T32" fmla="*/ 6 w 6"/>
                  <a:gd name="T33" fmla="*/ 7 h 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7">
                    <a:moveTo>
                      <a:pt x="1" y="4"/>
                    </a:moveTo>
                    <a:lnTo>
                      <a:pt x="2" y="7"/>
                    </a:lnTo>
                    <a:lnTo>
                      <a:pt x="4" y="7"/>
                    </a:lnTo>
                    <a:lnTo>
                      <a:pt x="6" y="6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6" name="Freeform 50"/>
              <p:cNvSpPr>
                <a:spLocks/>
              </p:cNvSpPr>
              <p:nvPr/>
            </p:nvSpPr>
            <p:spPr bwMode="auto">
              <a:xfrm>
                <a:off x="1380" y="2227"/>
                <a:ext cx="15" cy="40"/>
              </a:xfrm>
              <a:custGeom>
                <a:avLst/>
                <a:gdLst>
                  <a:gd name="T0" fmla="*/ 2147483647 w 3"/>
                  <a:gd name="T1" fmla="*/ 0 h 8"/>
                  <a:gd name="T2" fmla="*/ 0 w 3"/>
                  <a:gd name="T3" fmla="*/ 2147483647 h 8"/>
                  <a:gd name="T4" fmla="*/ 0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2147483647 w 3"/>
                  <a:gd name="T11" fmla="*/ 2147483647 h 8"/>
                  <a:gd name="T12" fmla="*/ 2147483647 w 3"/>
                  <a:gd name="T13" fmla="*/ 0 h 8"/>
                  <a:gd name="T14" fmla="*/ 2147483647 w 3"/>
                  <a:gd name="T15" fmla="*/ 0 h 8"/>
                  <a:gd name="T16" fmla="*/ 2147483647 w 3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8"/>
                  <a:gd name="T29" fmla="*/ 3 w 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8">
                    <a:moveTo>
                      <a:pt x="1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CCCC00"/>
              </a:soli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7" name="Oval 51"/>
            <p:cNvSpPr>
              <a:spLocks noChangeArrowheads="1"/>
            </p:cNvSpPr>
            <p:nvPr/>
          </p:nvSpPr>
          <p:spPr bwMode="auto">
            <a:xfrm>
              <a:off x="1835150" y="257492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52"/>
            <p:cNvSpPr>
              <a:spLocks noChangeArrowheads="1"/>
            </p:cNvSpPr>
            <p:nvPr/>
          </p:nvSpPr>
          <p:spPr bwMode="auto">
            <a:xfrm>
              <a:off x="2057400" y="3683000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9" name="Oval 53"/>
            <p:cNvSpPr>
              <a:spLocks noChangeArrowheads="1"/>
            </p:cNvSpPr>
            <p:nvPr/>
          </p:nvSpPr>
          <p:spPr bwMode="auto">
            <a:xfrm>
              <a:off x="1458913" y="4735513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0" name="Oval 54"/>
            <p:cNvSpPr>
              <a:spLocks noChangeArrowheads="1"/>
            </p:cNvSpPr>
            <p:nvPr/>
          </p:nvSpPr>
          <p:spPr bwMode="auto">
            <a:xfrm>
              <a:off x="2022475" y="4914900"/>
              <a:ext cx="139700" cy="141288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1" name="Oval 55"/>
            <p:cNvSpPr>
              <a:spLocks noChangeArrowheads="1"/>
            </p:cNvSpPr>
            <p:nvPr/>
          </p:nvSpPr>
          <p:spPr bwMode="auto">
            <a:xfrm>
              <a:off x="884238" y="474027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2" name="Oval 56"/>
            <p:cNvSpPr>
              <a:spLocks noChangeArrowheads="1"/>
            </p:cNvSpPr>
            <p:nvPr/>
          </p:nvSpPr>
          <p:spPr bwMode="auto">
            <a:xfrm>
              <a:off x="1343025" y="5481638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3" name="Oval 57"/>
            <p:cNvSpPr>
              <a:spLocks noChangeArrowheads="1"/>
            </p:cNvSpPr>
            <p:nvPr/>
          </p:nvSpPr>
          <p:spPr bwMode="auto">
            <a:xfrm>
              <a:off x="1741488" y="2714625"/>
              <a:ext cx="139700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4" name="Oval 58"/>
            <p:cNvSpPr>
              <a:spLocks noChangeArrowheads="1"/>
            </p:cNvSpPr>
            <p:nvPr/>
          </p:nvSpPr>
          <p:spPr bwMode="auto">
            <a:xfrm>
              <a:off x="1131888" y="4116388"/>
              <a:ext cx="69850" cy="87313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5" name="Oval 59"/>
            <p:cNvSpPr>
              <a:spLocks noChangeArrowheads="1"/>
            </p:cNvSpPr>
            <p:nvPr/>
          </p:nvSpPr>
          <p:spPr bwMode="auto">
            <a:xfrm>
              <a:off x="2563813" y="46196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6" name="Oval 60"/>
            <p:cNvSpPr>
              <a:spLocks noChangeArrowheads="1"/>
            </p:cNvSpPr>
            <p:nvPr/>
          </p:nvSpPr>
          <p:spPr bwMode="auto">
            <a:xfrm>
              <a:off x="2628900" y="50514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7" name="Oval 61"/>
            <p:cNvSpPr>
              <a:spLocks noChangeArrowheads="1"/>
            </p:cNvSpPr>
            <p:nvPr/>
          </p:nvSpPr>
          <p:spPr bwMode="auto">
            <a:xfrm>
              <a:off x="3025775" y="4462463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8" name="Oval 62"/>
            <p:cNvSpPr>
              <a:spLocks noChangeArrowheads="1"/>
            </p:cNvSpPr>
            <p:nvPr/>
          </p:nvSpPr>
          <p:spPr bwMode="auto">
            <a:xfrm>
              <a:off x="3351213" y="4672013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19" name="Oval 63"/>
            <p:cNvSpPr>
              <a:spLocks noChangeArrowheads="1"/>
            </p:cNvSpPr>
            <p:nvPr/>
          </p:nvSpPr>
          <p:spPr bwMode="auto">
            <a:xfrm>
              <a:off x="3459163" y="4646613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0" name="Oval 64"/>
            <p:cNvSpPr>
              <a:spLocks noChangeArrowheads="1"/>
            </p:cNvSpPr>
            <p:nvPr/>
          </p:nvSpPr>
          <p:spPr bwMode="auto">
            <a:xfrm>
              <a:off x="3459163" y="4529138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1" name="Oval 65"/>
            <p:cNvSpPr>
              <a:spLocks noChangeArrowheads="1"/>
            </p:cNvSpPr>
            <p:nvPr/>
          </p:nvSpPr>
          <p:spPr bwMode="auto">
            <a:xfrm>
              <a:off x="3025775" y="5510213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2" name="Oval 66"/>
            <p:cNvSpPr>
              <a:spLocks noChangeArrowheads="1"/>
            </p:cNvSpPr>
            <p:nvPr/>
          </p:nvSpPr>
          <p:spPr bwMode="auto">
            <a:xfrm>
              <a:off x="1095375" y="4073525"/>
              <a:ext cx="141288" cy="142875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shade val="30000"/>
                    <a:satMod val="115000"/>
                  </a:schemeClr>
                </a:gs>
                <a:gs pos="50000">
                  <a:schemeClr val="accent4">
                    <a:shade val="67500"/>
                    <a:satMod val="115000"/>
                  </a:schemeClr>
                </a:gs>
                <a:gs pos="100000">
                  <a:schemeClr val="accent4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6" name="Chevron 225"/>
          <p:cNvSpPr/>
          <p:nvPr/>
        </p:nvSpPr>
        <p:spPr bwMode="auto">
          <a:xfrm>
            <a:off x="3733800" y="2133600"/>
            <a:ext cx="609600" cy="3429000"/>
          </a:xfrm>
          <a:prstGeom prst="chevron">
            <a:avLst>
              <a:gd name="adj" fmla="val 6500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Text Box 93"/>
          <p:cNvSpPr txBox="1">
            <a:spLocks noChangeArrowheads="1"/>
          </p:cNvSpPr>
          <p:nvPr/>
        </p:nvSpPr>
        <p:spPr bwMode="auto">
          <a:xfrm>
            <a:off x="76200" y="6031468"/>
            <a:ext cx="8991600" cy="52173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="ctr">
            <a:no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sz="1800" b="1" dirty="0">
                <a:solidFill>
                  <a:schemeClr val="bg1"/>
                </a:solidFill>
              </a:rPr>
              <a:t>Growing the “DG/Wind Carpet” requires new approach to grid management</a:t>
            </a:r>
          </a:p>
        </p:txBody>
      </p:sp>
      <p:sp>
        <p:nvSpPr>
          <p:cNvPr id="92" name="Rectangle 88"/>
          <p:cNvSpPr>
            <a:spLocks noChangeArrowheads="1"/>
          </p:cNvSpPr>
          <p:nvPr/>
        </p:nvSpPr>
        <p:spPr bwMode="auto">
          <a:xfrm>
            <a:off x="6705601" y="2046544"/>
            <a:ext cx="2209799" cy="11303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l" eaLnBrk="0" hangingPunct="0">
              <a:lnSpc>
                <a:spcPct val="120000"/>
              </a:lnSpc>
              <a:spcBef>
                <a:spcPct val="0"/>
              </a:spcBef>
              <a:tabLst>
                <a:tab pos="233363" algn="l"/>
              </a:tabLst>
            </a:pPr>
            <a:r>
              <a:rPr lang="en-GB" sz="1400" dirty="0" smtClean="0">
                <a:latin typeface="Verdana" pitchFamily="34" charset="0"/>
              </a:rPr>
              <a:t>	Central </a:t>
            </a:r>
            <a:r>
              <a:rPr lang="en-GB" sz="1400" dirty="0">
                <a:latin typeface="Verdana" pitchFamily="34" charset="0"/>
              </a:rPr>
              <a:t>power plant</a:t>
            </a:r>
          </a:p>
          <a:p>
            <a:pPr algn="l" eaLnBrk="0" hangingPunct="0">
              <a:lnSpc>
                <a:spcPct val="120000"/>
              </a:lnSpc>
              <a:spcBef>
                <a:spcPct val="0"/>
              </a:spcBef>
              <a:tabLst>
                <a:tab pos="233363" algn="l"/>
              </a:tabLst>
            </a:pPr>
            <a:r>
              <a:rPr lang="en-GB" sz="1400" dirty="0" smtClean="0">
                <a:latin typeface="Verdana" pitchFamily="34" charset="0"/>
              </a:rPr>
              <a:t>	DCHP </a:t>
            </a:r>
            <a:r>
              <a:rPr lang="en-GB" sz="1400" dirty="0">
                <a:latin typeface="Verdana" pitchFamily="34" charset="0"/>
              </a:rPr>
              <a:t>unit</a:t>
            </a:r>
          </a:p>
          <a:p>
            <a:pPr algn="l" eaLnBrk="0" hangingPunct="0">
              <a:lnSpc>
                <a:spcPct val="120000"/>
              </a:lnSpc>
              <a:spcBef>
                <a:spcPct val="0"/>
              </a:spcBef>
              <a:tabLst>
                <a:tab pos="233363" algn="l"/>
              </a:tabLst>
            </a:pPr>
            <a:r>
              <a:rPr lang="en-GB" sz="1400" dirty="0" smtClean="0">
                <a:latin typeface="Verdana" pitchFamily="34" charset="0"/>
              </a:rPr>
              <a:t>	Wind </a:t>
            </a:r>
            <a:r>
              <a:rPr lang="en-GB" sz="1400" dirty="0">
                <a:latin typeface="Verdana" pitchFamily="34" charset="0"/>
              </a:rPr>
              <a:t>turbine</a:t>
            </a:r>
          </a:p>
        </p:txBody>
      </p:sp>
      <p:sp>
        <p:nvSpPr>
          <p:cNvPr id="91" name="Oval 87"/>
          <p:cNvSpPr>
            <a:spLocks noChangeArrowheads="1"/>
          </p:cNvSpPr>
          <p:nvPr/>
        </p:nvSpPr>
        <p:spPr bwMode="auto">
          <a:xfrm>
            <a:off x="6792912" y="2293904"/>
            <a:ext cx="141288" cy="142875"/>
          </a:xfrm>
          <a:prstGeom prst="ellipse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3" name="Oval 89"/>
          <p:cNvSpPr>
            <a:spLocks noChangeArrowheads="1"/>
          </p:cNvSpPr>
          <p:nvPr/>
        </p:nvSpPr>
        <p:spPr bwMode="auto">
          <a:xfrm>
            <a:off x="6811169" y="2547904"/>
            <a:ext cx="104775" cy="1047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4" name="Oval 90"/>
          <p:cNvSpPr>
            <a:spLocks noChangeArrowheads="1"/>
          </p:cNvSpPr>
          <p:nvPr/>
        </p:nvSpPr>
        <p:spPr bwMode="auto">
          <a:xfrm>
            <a:off x="6816725" y="2805830"/>
            <a:ext cx="93663" cy="92075"/>
          </a:xfrm>
          <a:prstGeom prst="ellipse">
            <a:avLst/>
          </a:prstGeom>
          <a:solidFill>
            <a:schemeClr val="accent2"/>
          </a:solidFill>
          <a:ln w="635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79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EU members have 2020 goals for renewable energy use:</a:t>
            </a:r>
          </a:p>
          <a:p>
            <a:r>
              <a:rPr lang="en-US" sz="2400" dirty="0" smtClean="0"/>
              <a:t>Denmark’s goal is for 42% renewable energy use</a:t>
            </a:r>
          </a:p>
          <a:p>
            <a:r>
              <a:rPr lang="en-US" sz="2400" dirty="0" smtClean="0"/>
              <a:t>Amounts to a 33% reduction in fossil fuel from 2009 levels</a:t>
            </a:r>
          </a:p>
          <a:p>
            <a:r>
              <a:rPr lang="en-US" sz="2400" dirty="0" smtClean="0"/>
              <a:t>To achieve this number, goal is for 62% of electricity used to come from renewable sources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/>
              <a:t>In addition, Denmark has a 2050 goal of complete fossil-fuel independence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(Source:  Danish Ministry of Climate and Energy)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Denmark’s Energy Supply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fld id="{373A6DED-A372-4B6C-89F0-F3158D23EF2A}" type="slidenum">
              <a:rPr lang="en-US"/>
              <a:pPr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9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Energinet.DK Cell Controller Pilot Project</a:t>
            </a:r>
            <a:endParaRPr lang="en-US" dirty="0"/>
          </a:p>
        </p:txBody>
      </p:sp>
      <p:pic>
        <p:nvPicPr>
          <p:cNvPr id="2050" name="Picture 2" descr="C:\Users\hkley\Desktop\DK.jpg"/>
          <p:cNvPicPr>
            <a:picLocks noChangeAspect="1" noChangeArrowheads="1"/>
          </p:cNvPicPr>
          <p:nvPr/>
        </p:nvPicPr>
        <p:blipFill rotWithShape="1">
          <a:blip r:embed="rId3" cstate="print"/>
          <a:srcRect l="41225" t="28423" r="35376" b="28340"/>
          <a:stretch/>
        </p:blipFill>
        <p:spPr bwMode="auto">
          <a:xfrm>
            <a:off x="302622" y="3054532"/>
            <a:ext cx="1852863" cy="2355668"/>
          </a:xfrm>
          <a:prstGeom prst="rect">
            <a:avLst/>
          </a:prstGeom>
          <a:noFill/>
        </p:spPr>
      </p:pic>
      <p:pic>
        <p:nvPicPr>
          <p:cNvPr id="2051" name="Picture 3" descr="C:\Users\hkley\Desktop\DKA12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2308" t="40789" r="44723" b="28377"/>
          <a:stretch>
            <a:fillRect/>
          </a:stretch>
        </p:blipFill>
        <p:spPr bwMode="auto">
          <a:xfrm>
            <a:off x="2651762" y="3054533"/>
            <a:ext cx="3762103" cy="33462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31520" y="4047308"/>
            <a:ext cx="326571" cy="352697"/>
          </a:xfrm>
          <a:prstGeom prst="rect">
            <a:avLst/>
          </a:prstGeom>
          <a:solidFill>
            <a:srgbClr val="FF00FF">
              <a:alpha val="3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731520" y="3054532"/>
            <a:ext cx="1920240" cy="992776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731521" y="4400006"/>
            <a:ext cx="1920239" cy="2000794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7387777" y="3276600"/>
            <a:ext cx="1319349" cy="444137"/>
          </a:xfrm>
          <a:prstGeom prst="borderCallout1">
            <a:avLst>
              <a:gd name="adj1" fmla="val 18750"/>
              <a:gd name="adj2" fmla="val -8333"/>
              <a:gd name="adj3" fmla="val 155161"/>
              <a:gd name="adj4" fmla="val -13579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Area 1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7391400" y="3857897"/>
            <a:ext cx="1319349" cy="444137"/>
          </a:xfrm>
          <a:prstGeom prst="borderCallout1">
            <a:avLst>
              <a:gd name="adj1" fmla="val 18750"/>
              <a:gd name="adj2" fmla="val -8333"/>
              <a:gd name="adj3" fmla="val 129658"/>
              <a:gd name="adj4" fmla="val -14497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Area 2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7391400" y="4480560"/>
            <a:ext cx="1319349" cy="444137"/>
          </a:xfrm>
          <a:prstGeom prst="borderCallout1">
            <a:avLst>
              <a:gd name="adj1" fmla="val 18750"/>
              <a:gd name="adj2" fmla="val -8333"/>
              <a:gd name="adj3" fmla="val 42647"/>
              <a:gd name="adj4" fmla="val -19650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0000"/>
                </a:solidFill>
              </a:rPr>
              <a:t>Area 3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553200" y="5000897"/>
            <a:ext cx="2281727" cy="170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29400" y="4467497"/>
            <a:ext cx="687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+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9400" y="5077097"/>
            <a:ext cx="2162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rgbClr val="000000"/>
                </a:solidFill>
              </a:rPr>
              <a:t>Holsted Cell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53200" y="5458098"/>
            <a:ext cx="2281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≈ 1,000 km</a:t>
            </a:r>
            <a:r>
              <a:rPr lang="en-US" sz="2000" baseline="30000" dirty="0" smtClean="0">
                <a:solidFill>
                  <a:srgbClr val="000000"/>
                </a:solidFill>
                <a:latin typeface="Calibri"/>
              </a:rPr>
              <a:t>2</a:t>
            </a:r>
            <a:endParaRPr lang="en-US" sz="2000" dirty="0" smtClean="0">
              <a:solidFill>
                <a:srgbClr val="000000"/>
              </a:solidFill>
              <a:latin typeface="Calibri"/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≈ 28,000 customer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meters</a:t>
            </a:r>
          </a:p>
        </p:txBody>
      </p:sp>
      <p:sp>
        <p:nvSpPr>
          <p:cNvPr id="16" name="Content Placeholder 11"/>
          <p:cNvSpPr txBox="1">
            <a:spLocks/>
          </p:cNvSpPr>
          <p:nvPr/>
        </p:nvSpPr>
        <p:spPr bwMode="auto">
          <a:xfrm>
            <a:off x="457200" y="1219200"/>
            <a:ext cx="7467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Prepare for higher penetration renewable DER</a:t>
            </a:r>
          </a:p>
          <a:p>
            <a:r>
              <a:rPr lang="en-US" dirty="0"/>
              <a:t>Ensure grid reliability through intentional islanding</a:t>
            </a:r>
          </a:p>
          <a:p>
            <a:r>
              <a:rPr lang="en-US" dirty="0"/>
              <a:t>Enable additional ancillary value streams through ancillary services</a:t>
            </a:r>
          </a:p>
          <a:p>
            <a:r>
              <a:rPr lang="en-US" dirty="0"/>
              <a:t>Provide replicable model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6494463"/>
            <a:ext cx="496887" cy="360362"/>
          </a:xfrm>
        </p:spPr>
        <p:txBody>
          <a:bodyPr/>
          <a:lstStyle/>
          <a:p>
            <a:fld id="{62E0BBFD-3C28-455B-B3E3-FD8D1415BAC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Energinet.dk Cell Controller </a:t>
            </a:r>
            <a:r>
              <a:rPr lang="en-US" dirty="0" smtClean="0"/>
              <a:t>Project</a:t>
            </a:r>
            <a:br>
              <a:rPr lang="en-US" dirty="0" smtClean="0"/>
            </a:br>
            <a:r>
              <a:rPr lang="en-GB" dirty="0" smtClean="0"/>
              <a:t>Distributed Generation and Cell Structure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r="67141"/>
          <a:stretch>
            <a:fillRect/>
          </a:stretch>
        </p:blipFill>
        <p:spPr bwMode="auto">
          <a:xfrm>
            <a:off x="1413797" y="1706562"/>
            <a:ext cx="2274887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7322" y="2949575"/>
            <a:ext cx="3216275" cy="3189287"/>
            <a:chOff x="230" y="1783"/>
            <a:chExt cx="2026" cy="2297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288" y="2064"/>
              <a:ext cx="1968" cy="2016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30" y="1783"/>
              <a:ext cx="4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en-US" sz="2000" b="1" dirty="0">
                  <a:solidFill>
                    <a:srgbClr val="000066"/>
                  </a:solidFill>
                </a:rPr>
                <a:t>Cell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91000" y="1609810"/>
            <a:ext cx="44196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dirty="0" smtClean="0"/>
              <a:t>4 central CHP units (1488 MW)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91000" y="2570623"/>
            <a:ext cx="44196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dirty="0" smtClean="0"/>
              <a:t>6 central CHP units (2014 MW)</a:t>
            </a:r>
          </a:p>
          <a:p>
            <a:pPr algn="l"/>
            <a:r>
              <a:rPr lang="en-US" dirty="0" smtClean="0"/>
              <a:t>Horns Rev offshore wind farm (160 MW)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91000" y="3531436"/>
            <a:ext cx="44196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dirty="0" smtClean="0"/>
              <a:t>17 dispersed CHP units (569 MW)</a:t>
            </a:r>
          </a:p>
          <a:p>
            <a:pPr algn="l"/>
            <a:r>
              <a:rPr lang="en-US" dirty="0" smtClean="0"/>
              <a:t>34 wind turbines (41 MW)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4492249"/>
            <a:ext cx="44196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dirty="0" smtClean="0"/>
              <a:t>475 dispersed CHP units (991 MW)</a:t>
            </a:r>
          </a:p>
          <a:p>
            <a:pPr algn="l"/>
            <a:r>
              <a:rPr lang="en-US" dirty="0" smtClean="0"/>
              <a:t>2180 wind turbines (1597 MW)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91000" y="5453062"/>
            <a:ext cx="4419600" cy="6400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l"/>
            <a:r>
              <a:rPr lang="en-US" dirty="0" smtClean="0"/>
              <a:t>260 dispersed CHP units (83 MW)</a:t>
            </a:r>
          </a:p>
          <a:p>
            <a:pPr algn="l"/>
            <a:r>
              <a:rPr lang="en-US" dirty="0" smtClean="0"/>
              <a:t>1860 wind turbines (576 MW)</a:t>
            </a:r>
          </a:p>
        </p:txBody>
      </p:sp>
      <p:sp>
        <p:nvSpPr>
          <p:cNvPr id="19" name="Chevron 18"/>
          <p:cNvSpPr/>
          <p:nvPr/>
        </p:nvSpPr>
        <p:spPr bwMode="auto">
          <a:xfrm>
            <a:off x="3886200" y="1676400"/>
            <a:ext cx="228600" cy="533400"/>
          </a:xfrm>
          <a:prstGeom prst="chevron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3886200" y="2628900"/>
            <a:ext cx="228600" cy="533400"/>
          </a:xfrm>
          <a:prstGeom prst="chevron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Chevron 20"/>
          <p:cNvSpPr/>
          <p:nvPr/>
        </p:nvSpPr>
        <p:spPr bwMode="auto">
          <a:xfrm>
            <a:off x="3886200" y="3581400"/>
            <a:ext cx="228600" cy="533400"/>
          </a:xfrm>
          <a:prstGeom prst="chevron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Chevron 21"/>
          <p:cNvSpPr/>
          <p:nvPr/>
        </p:nvSpPr>
        <p:spPr bwMode="auto">
          <a:xfrm>
            <a:off x="3886200" y="4533900"/>
            <a:ext cx="228600" cy="533400"/>
          </a:xfrm>
          <a:prstGeom prst="chevron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Chevron 22"/>
          <p:cNvSpPr/>
          <p:nvPr/>
        </p:nvSpPr>
        <p:spPr bwMode="auto">
          <a:xfrm>
            <a:off x="3886200" y="5486400"/>
            <a:ext cx="228600" cy="533400"/>
          </a:xfrm>
          <a:prstGeom prst="chevron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8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5" descr="DSC_040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6326" y="4343400"/>
            <a:ext cx="723353" cy="107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Pilot </a:t>
            </a:r>
            <a:r>
              <a:rPr lang="en-US" b="1" dirty="0"/>
              <a:t>Cell: </a:t>
            </a:r>
            <a:r>
              <a:rPr lang="en-US" b="1" dirty="0" smtClean="0"/>
              <a:t>Holsted </a:t>
            </a:r>
            <a:r>
              <a:rPr lang="en-US" b="1" dirty="0"/>
              <a:t>60kV Grid </a:t>
            </a:r>
            <a:r>
              <a:rPr lang="en-US" b="1" dirty="0" smtClean="0"/>
              <a:t>Area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 smtClean="0"/>
              <a:t>13 Substations, ~1000km</a:t>
            </a:r>
            <a:r>
              <a:rPr lang="en-US" b="1" baseline="30000" dirty="0" smtClean="0"/>
              <a:t>2</a:t>
            </a:r>
            <a:endParaRPr lang="en-US" b="1" baseline="30000" dirty="0"/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Installed CHP:	37MW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Installed Wind:	39MW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Max Load:	61MW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150/60 kV Trafo:	100MVA</a:t>
            </a: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Energinet.dk Cell Controller Project Test Area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5" name="Oval 104"/>
          <p:cNvSpPr/>
          <p:nvPr/>
        </p:nvSpPr>
        <p:spPr bwMode="auto">
          <a:xfrm rot="1242130">
            <a:off x="5537534" y="3001256"/>
            <a:ext cx="2159580" cy="338367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 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543800" y="36576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TEST AREA 2</a:t>
            </a:r>
          </a:p>
        </p:txBody>
      </p:sp>
      <p:sp>
        <p:nvSpPr>
          <p:cNvPr id="106" name="Oval 105"/>
          <p:cNvSpPr/>
          <p:nvPr/>
        </p:nvSpPr>
        <p:spPr bwMode="auto">
          <a:xfrm rot="1214129">
            <a:off x="3363579" y="2495489"/>
            <a:ext cx="2197364" cy="31510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   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6095999" y="1676400"/>
            <a:ext cx="1752601" cy="1143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</a:rPr>
              <a:t>                </a:t>
            </a:r>
          </a:p>
        </p:txBody>
      </p:sp>
      <p:sp>
        <p:nvSpPr>
          <p:cNvPr id="111" name="Oval 110"/>
          <p:cNvSpPr/>
          <p:nvPr/>
        </p:nvSpPr>
        <p:spPr bwMode="auto">
          <a:xfrm>
            <a:off x="7047855" y="2239506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712059" y="3992106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172200" y="50292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287506" y="5531604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800600" y="37338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200400" y="32766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248400" y="33528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343400" y="502920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BMØ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6565" y="2247256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6172200" y="54864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2 MW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2059" y="4002436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7162800" y="41148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2 MW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349" y="3742840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8" name="Freeform 17"/>
          <p:cNvSpPr/>
          <p:nvPr/>
        </p:nvSpPr>
        <p:spPr bwMode="auto">
          <a:xfrm>
            <a:off x="7454685" y="1728061"/>
            <a:ext cx="1255362" cy="472698"/>
          </a:xfrm>
          <a:custGeom>
            <a:avLst/>
            <a:gdLst>
              <a:gd name="connsiteX0" fmla="*/ 0 w 1255362"/>
              <a:gd name="connsiteY0" fmla="*/ 201478 h 472698"/>
              <a:gd name="connsiteX1" fmla="*/ 224725 w 1255362"/>
              <a:gd name="connsiteY1" fmla="*/ 294468 h 472698"/>
              <a:gd name="connsiteX2" fmla="*/ 480447 w 1255362"/>
              <a:gd name="connsiteY2" fmla="*/ 472698 h 472698"/>
              <a:gd name="connsiteX3" fmla="*/ 612183 w 1255362"/>
              <a:gd name="connsiteY3" fmla="*/ 147234 h 472698"/>
              <a:gd name="connsiteX4" fmla="*/ 1255362 w 1255362"/>
              <a:gd name="connsiteY4" fmla="*/ 0 h 47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362" h="472698">
                <a:moveTo>
                  <a:pt x="0" y="201478"/>
                </a:moveTo>
                <a:lnTo>
                  <a:pt x="224725" y="294468"/>
                </a:lnTo>
                <a:lnTo>
                  <a:pt x="480447" y="472698"/>
                </a:lnTo>
                <a:lnTo>
                  <a:pt x="612183" y="147234"/>
                </a:lnTo>
                <a:lnTo>
                  <a:pt x="125536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42102" y="1929539"/>
            <a:ext cx="4029559" cy="1898542"/>
          </a:xfrm>
          <a:custGeom>
            <a:avLst/>
            <a:gdLst>
              <a:gd name="connsiteX0" fmla="*/ 3828081 w 4029559"/>
              <a:gd name="connsiteY0" fmla="*/ 0 h 1898542"/>
              <a:gd name="connsiteX1" fmla="*/ 4029559 w 4029559"/>
              <a:gd name="connsiteY1" fmla="*/ 100739 h 1898542"/>
              <a:gd name="connsiteX2" fmla="*/ 3115159 w 4029559"/>
              <a:gd name="connsiteY2" fmla="*/ 480447 h 1898542"/>
              <a:gd name="connsiteX3" fmla="*/ 3053166 w 4029559"/>
              <a:gd name="connsiteY3" fmla="*/ 619932 h 1898542"/>
              <a:gd name="connsiteX4" fmla="*/ 2867186 w 4029559"/>
              <a:gd name="connsiteY4" fmla="*/ 689675 h 1898542"/>
              <a:gd name="connsiteX5" fmla="*/ 2619213 w 4029559"/>
              <a:gd name="connsiteY5" fmla="*/ 1154624 h 1898542"/>
              <a:gd name="connsiteX6" fmla="*/ 1859796 w 4029559"/>
              <a:gd name="connsiteY6" fmla="*/ 1418095 h 1898542"/>
              <a:gd name="connsiteX7" fmla="*/ 1402596 w 4029559"/>
              <a:gd name="connsiteY7" fmla="*/ 1774556 h 1898542"/>
              <a:gd name="connsiteX8" fmla="*/ 565688 w 4029559"/>
              <a:gd name="connsiteY8" fmla="*/ 1898542 h 1898542"/>
              <a:gd name="connsiteX9" fmla="*/ 0 w 4029559"/>
              <a:gd name="connsiteY9" fmla="*/ 1666068 h 18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559" h="1898542">
                <a:moveTo>
                  <a:pt x="3828081" y="0"/>
                </a:moveTo>
                <a:lnTo>
                  <a:pt x="4029559" y="100739"/>
                </a:lnTo>
                <a:lnTo>
                  <a:pt x="3115159" y="480447"/>
                </a:lnTo>
                <a:lnTo>
                  <a:pt x="3053166" y="619932"/>
                </a:lnTo>
                <a:lnTo>
                  <a:pt x="2867186" y="689675"/>
                </a:lnTo>
                <a:lnTo>
                  <a:pt x="2619213" y="1154624"/>
                </a:lnTo>
                <a:lnTo>
                  <a:pt x="1859796" y="1418095"/>
                </a:lnTo>
                <a:lnTo>
                  <a:pt x="1402596" y="1774556"/>
                </a:lnTo>
                <a:lnTo>
                  <a:pt x="565688" y="1898542"/>
                </a:lnTo>
                <a:lnTo>
                  <a:pt x="0" y="16660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24407" y="3355383"/>
            <a:ext cx="480447" cy="1069383"/>
          </a:xfrm>
          <a:custGeom>
            <a:avLst/>
            <a:gdLst>
              <a:gd name="connsiteX0" fmla="*/ 69742 w 480447"/>
              <a:gd name="connsiteY0" fmla="*/ 0 h 1069383"/>
              <a:gd name="connsiteX1" fmla="*/ 0 w 480447"/>
              <a:gd name="connsiteY1" fmla="*/ 325464 h 1069383"/>
              <a:gd name="connsiteX2" fmla="*/ 108488 w 480447"/>
              <a:gd name="connsiteY2" fmla="*/ 898902 h 1069383"/>
              <a:gd name="connsiteX3" fmla="*/ 480447 w 480447"/>
              <a:gd name="connsiteY3" fmla="*/ 1069383 h 10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47" h="1069383">
                <a:moveTo>
                  <a:pt x="69742" y="0"/>
                </a:moveTo>
                <a:lnTo>
                  <a:pt x="0" y="325464"/>
                </a:lnTo>
                <a:lnTo>
                  <a:pt x="108488" y="898902"/>
                </a:lnTo>
                <a:lnTo>
                  <a:pt x="480447" y="106938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24786" y="2402237"/>
            <a:ext cx="511445" cy="61994"/>
          </a:xfrm>
          <a:custGeom>
            <a:avLst/>
            <a:gdLst>
              <a:gd name="connsiteX0" fmla="*/ 0 w 511445"/>
              <a:gd name="connsiteY0" fmla="*/ 0 h 61994"/>
              <a:gd name="connsiteX1" fmla="*/ 255722 w 511445"/>
              <a:gd name="connsiteY1" fmla="*/ 7749 h 61994"/>
              <a:gd name="connsiteX2" fmla="*/ 511445 w 511445"/>
              <a:gd name="connsiteY2" fmla="*/ 61994 h 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445" h="61994">
                <a:moveTo>
                  <a:pt x="0" y="0"/>
                </a:moveTo>
                <a:lnTo>
                  <a:pt x="255722" y="7749"/>
                </a:lnTo>
                <a:lnTo>
                  <a:pt x="511445" y="6199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028841" y="2409986"/>
            <a:ext cx="1565328" cy="1976034"/>
          </a:xfrm>
          <a:custGeom>
            <a:avLst/>
            <a:gdLst>
              <a:gd name="connsiteX0" fmla="*/ 759417 w 1565328"/>
              <a:gd name="connsiteY0" fmla="*/ 0 h 1976034"/>
              <a:gd name="connsiteX1" fmla="*/ 914400 w 1565328"/>
              <a:gd name="connsiteY1" fmla="*/ 92990 h 1976034"/>
              <a:gd name="connsiteX2" fmla="*/ 968644 w 1565328"/>
              <a:gd name="connsiteY2" fmla="*/ 542441 h 1976034"/>
              <a:gd name="connsiteX3" fmla="*/ 1123627 w 1565328"/>
              <a:gd name="connsiteY3" fmla="*/ 774916 h 1976034"/>
              <a:gd name="connsiteX4" fmla="*/ 1472339 w 1565328"/>
              <a:gd name="connsiteY4" fmla="*/ 875655 h 1976034"/>
              <a:gd name="connsiteX5" fmla="*/ 1565328 w 1565328"/>
              <a:gd name="connsiteY5" fmla="*/ 1077133 h 1976034"/>
              <a:gd name="connsiteX6" fmla="*/ 1394847 w 1565328"/>
              <a:gd name="connsiteY6" fmla="*/ 1371600 h 1976034"/>
              <a:gd name="connsiteX7" fmla="*/ 883403 w 1565328"/>
              <a:gd name="connsiteY7" fmla="*/ 1387099 h 1976034"/>
              <a:gd name="connsiteX8" fmla="*/ 154983 w 1565328"/>
              <a:gd name="connsiteY8" fmla="*/ 1557580 h 1976034"/>
              <a:gd name="connsiteX9" fmla="*/ 0 w 1565328"/>
              <a:gd name="connsiteY9" fmla="*/ 1976034 h 19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5328" h="1976034">
                <a:moveTo>
                  <a:pt x="759417" y="0"/>
                </a:moveTo>
                <a:lnTo>
                  <a:pt x="914400" y="92990"/>
                </a:lnTo>
                <a:lnTo>
                  <a:pt x="968644" y="542441"/>
                </a:lnTo>
                <a:lnTo>
                  <a:pt x="1123627" y="774916"/>
                </a:lnTo>
                <a:lnTo>
                  <a:pt x="1472339" y="875655"/>
                </a:lnTo>
                <a:lnTo>
                  <a:pt x="1565328" y="1077133"/>
                </a:lnTo>
                <a:lnTo>
                  <a:pt x="1394847" y="1371600"/>
                </a:lnTo>
                <a:lnTo>
                  <a:pt x="883403" y="1387099"/>
                </a:lnTo>
                <a:lnTo>
                  <a:pt x="154983" y="1557580"/>
                </a:lnTo>
                <a:lnTo>
                  <a:pt x="0" y="197603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098583" y="4471261"/>
            <a:ext cx="1999281" cy="85241"/>
          </a:xfrm>
          <a:custGeom>
            <a:avLst/>
            <a:gdLst>
              <a:gd name="connsiteX0" fmla="*/ 0 w 1999281"/>
              <a:gd name="connsiteY0" fmla="*/ 0 h 85241"/>
              <a:gd name="connsiteX1" fmla="*/ 581186 w 1999281"/>
              <a:gd name="connsiteY1" fmla="*/ 85241 h 85241"/>
              <a:gd name="connsiteX2" fmla="*/ 1410346 w 1999281"/>
              <a:gd name="connsiteY2" fmla="*/ 61993 h 85241"/>
              <a:gd name="connsiteX3" fmla="*/ 1999281 w 1999281"/>
              <a:gd name="connsiteY3" fmla="*/ 69742 h 8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81" h="85241">
                <a:moveTo>
                  <a:pt x="0" y="0"/>
                </a:moveTo>
                <a:lnTo>
                  <a:pt x="581186" y="85241"/>
                </a:lnTo>
                <a:lnTo>
                  <a:pt x="1410346" y="61993"/>
                </a:lnTo>
                <a:lnTo>
                  <a:pt x="1999281" y="6974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04115" y="4455763"/>
            <a:ext cx="1100380" cy="441701"/>
          </a:xfrm>
          <a:custGeom>
            <a:avLst/>
            <a:gdLst>
              <a:gd name="connsiteX0" fmla="*/ 1100380 w 1100380"/>
              <a:gd name="connsiteY0" fmla="*/ 0 h 441701"/>
              <a:gd name="connsiteX1" fmla="*/ 929899 w 1100380"/>
              <a:gd name="connsiteY1" fmla="*/ 379708 h 441701"/>
              <a:gd name="connsiteX2" fmla="*/ 255722 w 1100380"/>
              <a:gd name="connsiteY2" fmla="*/ 441701 h 441701"/>
              <a:gd name="connsiteX3" fmla="*/ 69743 w 1100380"/>
              <a:gd name="connsiteY3" fmla="*/ 402956 h 441701"/>
              <a:gd name="connsiteX4" fmla="*/ 0 w 1100380"/>
              <a:gd name="connsiteY4" fmla="*/ 139484 h 441701"/>
              <a:gd name="connsiteX5" fmla="*/ 0 w 1100380"/>
              <a:gd name="connsiteY5" fmla="*/ 100739 h 441701"/>
              <a:gd name="connsiteX6" fmla="*/ 131736 w 1100380"/>
              <a:gd name="connsiteY6" fmla="*/ 54244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80" h="441701">
                <a:moveTo>
                  <a:pt x="1100380" y="0"/>
                </a:moveTo>
                <a:lnTo>
                  <a:pt x="929899" y="379708"/>
                </a:lnTo>
                <a:lnTo>
                  <a:pt x="255722" y="441701"/>
                </a:lnTo>
                <a:lnTo>
                  <a:pt x="69743" y="402956"/>
                </a:lnTo>
                <a:lnTo>
                  <a:pt x="0" y="139484"/>
                </a:lnTo>
                <a:lnTo>
                  <a:pt x="0" y="100739"/>
                </a:lnTo>
                <a:lnTo>
                  <a:pt x="131736" y="5424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952068" y="4471261"/>
            <a:ext cx="1937288" cy="503695"/>
          </a:xfrm>
          <a:custGeom>
            <a:avLst/>
            <a:gdLst>
              <a:gd name="connsiteX0" fmla="*/ 1937288 w 1937288"/>
              <a:gd name="connsiteY0" fmla="*/ 0 h 503695"/>
              <a:gd name="connsiteX1" fmla="*/ 519193 w 1937288"/>
              <a:gd name="connsiteY1" fmla="*/ 356461 h 503695"/>
              <a:gd name="connsiteX2" fmla="*/ 534691 w 1937288"/>
              <a:gd name="connsiteY2" fmla="*/ 495946 h 503695"/>
              <a:gd name="connsiteX3" fmla="*/ 480447 w 1937288"/>
              <a:gd name="connsiteY3" fmla="*/ 503695 h 503695"/>
              <a:gd name="connsiteX4" fmla="*/ 449451 w 1937288"/>
              <a:gd name="connsiteY4" fmla="*/ 364210 h 503695"/>
              <a:gd name="connsiteX5" fmla="*/ 201478 w 1937288"/>
              <a:gd name="connsiteY5" fmla="*/ 449451 h 503695"/>
              <a:gd name="connsiteX6" fmla="*/ 0 w 1937288"/>
              <a:gd name="connsiteY6" fmla="*/ 348712 h 5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288" h="503695">
                <a:moveTo>
                  <a:pt x="1937288" y="0"/>
                </a:moveTo>
                <a:lnTo>
                  <a:pt x="519193" y="356461"/>
                </a:lnTo>
                <a:lnTo>
                  <a:pt x="534691" y="495946"/>
                </a:lnTo>
                <a:lnTo>
                  <a:pt x="480447" y="503695"/>
                </a:lnTo>
                <a:lnTo>
                  <a:pt x="449451" y="364210"/>
                </a:lnTo>
                <a:lnTo>
                  <a:pt x="201478" y="449451"/>
                </a:lnTo>
                <a:lnTo>
                  <a:pt x="0" y="3487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 flipH="1">
            <a:off x="5689815" y="5077632"/>
            <a:ext cx="532108" cy="130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722750" y="5437322"/>
            <a:ext cx="324173" cy="2699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3" idx="2"/>
          </p:cNvCxnSpPr>
          <p:nvPr/>
        </p:nvCxnSpPr>
        <p:spPr bwMode="auto">
          <a:xfrm>
            <a:off x="7508929" y="4533254"/>
            <a:ext cx="302217" cy="3409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0800000">
            <a:off x="5257800" y="3962400"/>
            <a:ext cx="2286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2" idx="7"/>
          </p:cNvCxnSpPr>
          <p:nvPr/>
        </p:nvCxnSpPr>
        <p:spPr bwMode="auto">
          <a:xfrm flipH="1" flipV="1">
            <a:off x="6641024" y="3704095"/>
            <a:ext cx="271220" cy="92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4282698" y="5021451"/>
            <a:ext cx="1524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6019800" y="4495800"/>
            <a:ext cx="762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1690" y="3285640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785102" y="419229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2MW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506" y="5540644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71271" y="5990094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3,6 MW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62400" y="3505200"/>
            <a:ext cx="441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ARR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5400" y="3048000"/>
            <a:ext cx="454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AGB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53" y="4068306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47094" y="4685655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GØR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62600" y="528560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FØV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86400" y="4800600"/>
            <a:ext cx="45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HOS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65004" y="419874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HOD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24800" y="4267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REV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65204" y="4896852"/>
            <a:ext cx="40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VJV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05600" y="35052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LIK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58553" y="3155196"/>
            <a:ext cx="455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VOB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76447" y="210715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HEJ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67600" y="2057400"/>
            <a:ext cx="409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BIO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70004" y="2194302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870557" y="155499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BID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51741" y="1440051"/>
            <a:ext cx="502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MØR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4145796" y="5021451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60198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6400800" y="2323455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7315200" y="18288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G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5867400" y="4343400"/>
            <a:ext cx="228600" cy="228600"/>
          </a:xfrm>
          <a:prstGeom prst="ellipse">
            <a:avLst/>
          </a:prstGeom>
          <a:solidFill>
            <a:srgbClr val="9900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sz="1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3490" y="2069703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E0922E"/>
                </a:solidFill>
                <a:latin typeface="Calibri"/>
              </a:rPr>
              <a:t>2 MW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84933" y="1760349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E0922E"/>
                </a:solidFill>
                <a:latin typeface="Calibri"/>
              </a:rPr>
              <a:t>8,8 MW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49698" y="4742478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E0922E"/>
                </a:solidFill>
                <a:latin typeface="Calibri"/>
              </a:rPr>
              <a:t>3,8 MW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17957" y="4525506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E0922E"/>
                </a:solidFill>
                <a:latin typeface="Calibri"/>
              </a:rPr>
              <a:t>3 MW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46156" y="51816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E0922E"/>
                </a:solidFill>
                <a:latin typeface="Calibri"/>
              </a:rPr>
              <a:t>15,5 MW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7620000" y="1981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901811" y="214134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016498" y="1844298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8663811" y="167511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727557" y="2362458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110105" y="313995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076168" y="449088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795905" y="4853811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682353" y="478923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5867400" y="4840902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965557" y="539625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433808" y="495945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004654" y="4634001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441205" y="391977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46374" y="331275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160004" y="377511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100" name="Straight Connector 99"/>
          <p:cNvCxnSpPr>
            <a:stCxn id="91" idx="1"/>
            <a:endCxn id="23" idx="1"/>
          </p:cNvCxnSpPr>
          <p:nvPr/>
        </p:nvCxnSpPr>
        <p:spPr bwMode="auto">
          <a:xfrm rot="16200000" flipV="1">
            <a:off x="6564693" y="4671578"/>
            <a:ext cx="246128" cy="1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 bwMode="auto">
          <a:xfrm>
            <a:off x="6590655" y="4488051"/>
            <a:ext cx="152400" cy="152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445643" y="4464804"/>
            <a:ext cx="152400" cy="152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07996" y="485355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solidFill>
                  <a:srgbClr val="000000"/>
                </a:solidFill>
                <a:latin typeface="Calibri"/>
              </a:rPr>
              <a:t>BRØ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6864459" y="3758595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15569" y="2704455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4 MW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39698" y="374283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7 MW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2600" y="3657600"/>
            <a:ext cx="75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3E599C"/>
                </a:solidFill>
                <a:latin typeface="Calibri"/>
              </a:rPr>
              <a:t>3,3 MW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0980" y="3363139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044698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99" name="Picture 2" descr="DSC_04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1489758" cy="1000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4" descr="hej CHP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04799" y="5540645"/>
            <a:ext cx="1350551" cy="93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" name="Picture 6" descr="CHP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0445" y="5529571"/>
            <a:ext cx="1297555" cy="95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181600" y="20574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TEST AREA 1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38400" y="44196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rgbClr val="FFFFFF"/>
                </a:solidFill>
              </a:rPr>
              <a:t>TEST AREA 3</a:t>
            </a:r>
          </a:p>
        </p:txBody>
      </p:sp>
      <p:sp>
        <p:nvSpPr>
          <p:cNvPr id="12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28038" y="6494463"/>
            <a:ext cx="496887" cy="360362"/>
          </a:xfrm>
        </p:spPr>
        <p:txBody>
          <a:bodyPr/>
          <a:lstStyle/>
          <a:p>
            <a:fld id="{62E0BBFD-3C28-455B-B3E3-FD8D1415BAC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424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val 105"/>
          <p:cNvSpPr/>
          <p:nvPr/>
        </p:nvSpPr>
        <p:spPr bwMode="auto">
          <a:xfrm rot="1214129">
            <a:off x="3363579" y="2495489"/>
            <a:ext cx="2197364" cy="3151056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</a:t>
            </a:r>
          </a:p>
        </p:txBody>
      </p:sp>
      <p:sp>
        <p:nvSpPr>
          <p:cNvPr id="107" name="Oval 106"/>
          <p:cNvSpPr/>
          <p:nvPr/>
        </p:nvSpPr>
        <p:spPr bwMode="auto">
          <a:xfrm>
            <a:off x="6095999" y="1676400"/>
            <a:ext cx="1752601" cy="11430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</a:t>
            </a:r>
          </a:p>
        </p:txBody>
      </p:sp>
      <p:sp>
        <p:nvSpPr>
          <p:cNvPr id="105" name="Oval 104"/>
          <p:cNvSpPr/>
          <p:nvPr/>
        </p:nvSpPr>
        <p:spPr bwMode="auto">
          <a:xfrm rot="1242130">
            <a:off x="5537534" y="3001256"/>
            <a:ext cx="2159580" cy="3383677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   </a:t>
            </a:r>
          </a:p>
        </p:txBody>
      </p:sp>
      <p:sp>
        <p:nvSpPr>
          <p:cNvPr id="111" name="Oval 110"/>
          <p:cNvSpPr/>
          <p:nvPr/>
        </p:nvSpPr>
        <p:spPr bwMode="auto">
          <a:xfrm>
            <a:off x="7047855" y="2239506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 bwMode="auto">
          <a:xfrm>
            <a:off x="6712059" y="3992106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 bwMode="auto">
          <a:xfrm>
            <a:off x="6172200" y="50292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5287506" y="5531604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 bwMode="auto">
          <a:xfrm>
            <a:off x="4800600" y="37338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200400" y="32766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 bwMode="auto">
          <a:xfrm>
            <a:off x="6248400" y="3352800"/>
            <a:ext cx="457200" cy="457200"/>
          </a:xfrm>
          <a:prstGeom prst="ellips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b="1" dirty="0" smtClean="0"/>
              <a:t>Pilot Cell:</a:t>
            </a:r>
          </a:p>
          <a:p>
            <a:pPr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Holsted 60kV Grid Area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Installed CHP:	37MW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Installed Wind:	39MW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Max Load:	61MW</a:t>
            </a:r>
          </a:p>
          <a:p>
            <a:pPr>
              <a:spcBef>
                <a:spcPts val="0"/>
              </a:spcBef>
              <a:buNone/>
              <a:tabLst>
                <a:tab pos="1774825" algn="l"/>
              </a:tabLst>
            </a:pPr>
            <a:r>
              <a:rPr lang="en-US" sz="1800" dirty="0" smtClean="0"/>
              <a:t>150/60 kV Trafo:	100MVA</a:t>
            </a:r>
            <a:endParaRPr lang="en-US" sz="1800" dirty="0"/>
          </a:p>
        </p:txBody>
      </p:sp>
      <p:sp>
        <p:nvSpPr>
          <p:cNvPr id="59" name="TextBox 58"/>
          <p:cNvSpPr txBox="1"/>
          <p:nvPr/>
        </p:nvSpPr>
        <p:spPr>
          <a:xfrm>
            <a:off x="4343400" y="5029200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BMØ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46565" y="2247256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6172200" y="54864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2 MW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2059" y="4002436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7162800" y="4114800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2 MW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8349" y="3742840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Energinet.dk Cell Controller Project Test Area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8" name="Freeform 17"/>
          <p:cNvSpPr/>
          <p:nvPr/>
        </p:nvSpPr>
        <p:spPr bwMode="auto">
          <a:xfrm>
            <a:off x="7454685" y="1728061"/>
            <a:ext cx="1255362" cy="472698"/>
          </a:xfrm>
          <a:custGeom>
            <a:avLst/>
            <a:gdLst>
              <a:gd name="connsiteX0" fmla="*/ 0 w 1255362"/>
              <a:gd name="connsiteY0" fmla="*/ 201478 h 472698"/>
              <a:gd name="connsiteX1" fmla="*/ 224725 w 1255362"/>
              <a:gd name="connsiteY1" fmla="*/ 294468 h 472698"/>
              <a:gd name="connsiteX2" fmla="*/ 480447 w 1255362"/>
              <a:gd name="connsiteY2" fmla="*/ 472698 h 472698"/>
              <a:gd name="connsiteX3" fmla="*/ 612183 w 1255362"/>
              <a:gd name="connsiteY3" fmla="*/ 147234 h 472698"/>
              <a:gd name="connsiteX4" fmla="*/ 1255362 w 1255362"/>
              <a:gd name="connsiteY4" fmla="*/ 0 h 47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5362" h="472698">
                <a:moveTo>
                  <a:pt x="0" y="201478"/>
                </a:moveTo>
                <a:lnTo>
                  <a:pt x="224725" y="294468"/>
                </a:lnTo>
                <a:lnTo>
                  <a:pt x="480447" y="472698"/>
                </a:lnTo>
                <a:lnTo>
                  <a:pt x="612183" y="147234"/>
                </a:lnTo>
                <a:lnTo>
                  <a:pt x="125536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Freeform 18"/>
          <p:cNvSpPr/>
          <p:nvPr/>
        </p:nvSpPr>
        <p:spPr bwMode="auto">
          <a:xfrm>
            <a:off x="3642102" y="1929539"/>
            <a:ext cx="4029559" cy="1898542"/>
          </a:xfrm>
          <a:custGeom>
            <a:avLst/>
            <a:gdLst>
              <a:gd name="connsiteX0" fmla="*/ 3828081 w 4029559"/>
              <a:gd name="connsiteY0" fmla="*/ 0 h 1898542"/>
              <a:gd name="connsiteX1" fmla="*/ 4029559 w 4029559"/>
              <a:gd name="connsiteY1" fmla="*/ 100739 h 1898542"/>
              <a:gd name="connsiteX2" fmla="*/ 3115159 w 4029559"/>
              <a:gd name="connsiteY2" fmla="*/ 480447 h 1898542"/>
              <a:gd name="connsiteX3" fmla="*/ 3053166 w 4029559"/>
              <a:gd name="connsiteY3" fmla="*/ 619932 h 1898542"/>
              <a:gd name="connsiteX4" fmla="*/ 2867186 w 4029559"/>
              <a:gd name="connsiteY4" fmla="*/ 689675 h 1898542"/>
              <a:gd name="connsiteX5" fmla="*/ 2619213 w 4029559"/>
              <a:gd name="connsiteY5" fmla="*/ 1154624 h 1898542"/>
              <a:gd name="connsiteX6" fmla="*/ 1859796 w 4029559"/>
              <a:gd name="connsiteY6" fmla="*/ 1418095 h 1898542"/>
              <a:gd name="connsiteX7" fmla="*/ 1402596 w 4029559"/>
              <a:gd name="connsiteY7" fmla="*/ 1774556 h 1898542"/>
              <a:gd name="connsiteX8" fmla="*/ 565688 w 4029559"/>
              <a:gd name="connsiteY8" fmla="*/ 1898542 h 1898542"/>
              <a:gd name="connsiteX9" fmla="*/ 0 w 4029559"/>
              <a:gd name="connsiteY9" fmla="*/ 1666068 h 189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559" h="1898542">
                <a:moveTo>
                  <a:pt x="3828081" y="0"/>
                </a:moveTo>
                <a:lnTo>
                  <a:pt x="4029559" y="100739"/>
                </a:lnTo>
                <a:lnTo>
                  <a:pt x="3115159" y="480447"/>
                </a:lnTo>
                <a:lnTo>
                  <a:pt x="3053166" y="619932"/>
                </a:lnTo>
                <a:lnTo>
                  <a:pt x="2867186" y="689675"/>
                </a:lnTo>
                <a:lnTo>
                  <a:pt x="2619213" y="1154624"/>
                </a:lnTo>
                <a:lnTo>
                  <a:pt x="1859796" y="1418095"/>
                </a:lnTo>
                <a:lnTo>
                  <a:pt x="1402596" y="1774556"/>
                </a:lnTo>
                <a:lnTo>
                  <a:pt x="565688" y="1898542"/>
                </a:lnTo>
                <a:lnTo>
                  <a:pt x="0" y="1666068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424407" y="3355383"/>
            <a:ext cx="480447" cy="1069383"/>
          </a:xfrm>
          <a:custGeom>
            <a:avLst/>
            <a:gdLst>
              <a:gd name="connsiteX0" fmla="*/ 69742 w 480447"/>
              <a:gd name="connsiteY0" fmla="*/ 0 h 1069383"/>
              <a:gd name="connsiteX1" fmla="*/ 0 w 480447"/>
              <a:gd name="connsiteY1" fmla="*/ 325464 h 1069383"/>
              <a:gd name="connsiteX2" fmla="*/ 108488 w 480447"/>
              <a:gd name="connsiteY2" fmla="*/ 898902 h 1069383"/>
              <a:gd name="connsiteX3" fmla="*/ 480447 w 480447"/>
              <a:gd name="connsiteY3" fmla="*/ 1069383 h 106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447" h="1069383">
                <a:moveTo>
                  <a:pt x="69742" y="0"/>
                </a:moveTo>
                <a:lnTo>
                  <a:pt x="0" y="325464"/>
                </a:lnTo>
                <a:lnTo>
                  <a:pt x="108488" y="898902"/>
                </a:lnTo>
                <a:lnTo>
                  <a:pt x="480447" y="1069383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6524786" y="2402237"/>
            <a:ext cx="511445" cy="61994"/>
          </a:xfrm>
          <a:custGeom>
            <a:avLst/>
            <a:gdLst>
              <a:gd name="connsiteX0" fmla="*/ 0 w 511445"/>
              <a:gd name="connsiteY0" fmla="*/ 0 h 61994"/>
              <a:gd name="connsiteX1" fmla="*/ 255722 w 511445"/>
              <a:gd name="connsiteY1" fmla="*/ 7749 h 61994"/>
              <a:gd name="connsiteX2" fmla="*/ 511445 w 511445"/>
              <a:gd name="connsiteY2" fmla="*/ 61994 h 6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1445" h="61994">
                <a:moveTo>
                  <a:pt x="0" y="0"/>
                </a:moveTo>
                <a:lnTo>
                  <a:pt x="255722" y="7749"/>
                </a:lnTo>
                <a:lnTo>
                  <a:pt x="511445" y="6199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Freeform 21"/>
          <p:cNvSpPr/>
          <p:nvPr/>
        </p:nvSpPr>
        <p:spPr bwMode="auto">
          <a:xfrm>
            <a:off x="6028841" y="2409986"/>
            <a:ext cx="1565328" cy="1976034"/>
          </a:xfrm>
          <a:custGeom>
            <a:avLst/>
            <a:gdLst>
              <a:gd name="connsiteX0" fmla="*/ 759417 w 1565328"/>
              <a:gd name="connsiteY0" fmla="*/ 0 h 1976034"/>
              <a:gd name="connsiteX1" fmla="*/ 914400 w 1565328"/>
              <a:gd name="connsiteY1" fmla="*/ 92990 h 1976034"/>
              <a:gd name="connsiteX2" fmla="*/ 968644 w 1565328"/>
              <a:gd name="connsiteY2" fmla="*/ 542441 h 1976034"/>
              <a:gd name="connsiteX3" fmla="*/ 1123627 w 1565328"/>
              <a:gd name="connsiteY3" fmla="*/ 774916 h 1976034"/>
              <a:gd name="connsiteX4" fmla="*/ 1472339 w 1565328"/>
              <a:gd name="connsiteY4" fmla="*/ 875655 h 1976034"/>
              <a:gd name="connsiteX5" fmla="*/ 1565328 w 1565328"/>
              <a:gd name="connsiteY5" fmla="*/ 1077133 h 1976034"/>
              <a:gd name="connsiteX6" fmla="*/ 1394847 w 1565328"/>
              <a:gd name="connsiteY6" fmla="*/ 1371600 h 1976034"/>
              <a:gd name="connsiteX7" fmla="*/ 883403 w 1565328"/>
              <a:gd name="connsiteY7" fmla="*/ 1387099 h 1976034"/>
              <a:gd name="connsiteX8" fmla="*/ 154983 w 1565328"/>
              <a:gd name="connsiteY8" fmla="*/ 1557580 h 1976034"/>
              <a:gd name="connsiteX9" fmla="*/ 0 w 1565328"/>
              <a:gd name="connsiteY9" fmla="*/ 1976034 h 19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65328" h="1976034">
                <a:moveTo>
                  <a:pt x="759417" y="0"/>
                </a:moveTo>
                <a:lnTo>
                  <a:pt x="914400" y="92990"/>
                </a:lnTo>
                <a:lnTo>
                  <a:pt x="968644" y="542441"/>
                </a:lnTo>
                <a:lnTo>
                  <a:pt x="1123627" y="774916"/>
                </a:lnTo>
                <a:lnTo>
                  <a:pt x="1472339" y="875655"/>
                </a:lnTo>
                <a:lnTo>
                  <a:pt x="1565328" y="1077133"/>
                </a:lnTo>
                <a:lnTo>
                  <a:pt x="1394847" y="1371600"/>
                </a:lnTo>
                <a:lnTo>
                  <a:pt x="883403" y="1387099"/>
                </a:lnTo>
                <a:lnTo>
                  <a:pt x="154983" y="1557580"/>
                </a:lnTo>
                <a:lnTo>
                  <a:pt x="0" y="197603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098583" y="4471261"/>
            <a:ext cx="1999281" cy="85241"/>
          </a:xfrm>
          <a:custGeom>
            <a:avLst/>
            <a:gdLst>
              <a:gd name="connsiteX0" fmla="*/ 0 w 1999281"/>
              <a:gd name="connsiteY0" fmla="*/ 0 h 85241"/>
              <a:gd name="connsiteX1" fmla="*/ 581186 w 1999281"/>
              <a:gd name="connsiteY1" fmla="*/ 85241 h 85241"/>
              <a:gd name="connsiteX2" fmla="*/ 1410346 w 1999281"/>
              <a:gd name="connsiteY2" fmla="*/ 61993 h 85241"/>
              <a:gd name="connsiteX3" fmla="*/ 1999281 w 1999281"/>
              <a:gd name="connsiteY3" fmla="*/ 69742 h 85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9281" h="85241">
                <a:moveTo>
                  <a:pt x="0" y="0"/>
                </a:moveTo>
                <a:lnTo>
                  <a:pt x="581186" y="85241"/>
                </a:lnTo>
                <a:lnTo>
                  <a:pt x="1410346" y="61993"/>
                </a:lnTo>
                <a:lnTo>
                  <a:pt x="1999281" y="6974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804115" y="4455763"/>
            <a:ext cx="1100380" cy="441701"/>
          </a:xfrm>
          <a:custGeom>
            <a:avLst/>
            <a:gdLst>
              <a:gd name="connsiteX0" fmla="*/ 1100380 w 1100380"/>
              <a:gd name="connsiteY0" fmla="*/ 0 h 441701"/>
              <a:gd name="connsiteX1" fmla="*/ 929899 w 1100380"/>
              <a:gd name="connsiteY1" fmla="*/ 379708 h 441701"/>
              <a:gd name="connsiteX2" fmla="*/ 255722 w 1100380"/>
              <a:gd name="connsiteY2" fmla="*/ 441701 h 441701"/>
              <a:gd name="connsiteX3" fmla="*/ 69743 w 1100380"/>
              <a:gd name="connsiteY3" fmla="*/ 402956 h 441701"/>
              <a:gd name="connsiteX4" fmla="*/ 0 w 1100380"/>
              <a:gd name="connsiteY4" fmla="*/ 139484 h 441701"/>
              <a:gd name="connsiteX5" fmla="*/ 0 w 1100380"/>
              <a:gd name="connsiteY5" fmla="*/ 100739 h 441701"/>
              <a:gd name="connsiteX6" fmla="*/ 131736 w 1100380"/>
              <a:gd name="connsiteY6" fmla="*/ 54244 h 441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0380" h="441701">
                <a:moveTo>
                  <a:pt x="1100380" y="0"/>
                </a:moveTo>
                <a:lnTo>
                  <a:pt x="929899" y="379708"/>
                </a:lnTo>
                <a:lnTo>
                  <a:pt x="255722" y="441701"/>
                </a:lnTo>
                <a:lnTo>
                  <a:pt x="69743" y="402956"/>
                </a:lnTo>
                <a:lnTo>
                  <a:pt x="0" y="139484"/>
                </a:lnTo>
                <a:lnTo>
                  <a:pt x="0" y="100739"/>
                </a:lnTo>
                <a:lnTo>
                  <a:pt x="131736" y="54244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3952068" y="4471261"/>
            <a:ext cx="1937288" cy="503695"/>
          </a:xfrm>
          <a:custGeom>
            <a:avLst/>
            <a:gdLst>
              <a:gd name="connsiteX0" fmla="*/ 1937288 w 1937288"/>
              <a:gd name="connsiteY0" fmla="*/ 0 h 503695"/>
              <a:gd name="connsiteX1" fmla="*/ 519193 w 1937288"/>
              <a:gd name="connsiteY1" fmla="*/ 356461 h 503695"/>
              <a:gd name="connsiteX2" fmla="*/ 534691 w 1937288"/>
              <a:gd name="connsiteY2" fmla="*/ 495946 h 503695"/>
              <a:gd name="connsiteX3" fmla="*/ 480447 w 1937288"/>
              <a:gd name="connsiteY3" fmla="*/ 503695 h 503695"/>
              <a:gd name="connsiteX4" fmla="*/ 449451 w 1937288"/>
              <a:gd name="connsiteY4" fmla="*/ 364210 h 503695"/>
              <a:gd name="connsiteX5" fmla="*/ 201478 w 1937288"/>
              <a:gd name="connsiteY5" fmla="*/ 449451 h 503695"/>
              <a:gd name="connsiteX6" fmla="*/ 0 w 1937288"/>
              <a:gd name="connsiteY6" fmla="*/ 348712 h 50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7288" h="503695">
                <a:moveTo>
                  <a:pt x="1937288" y="0"/>
                </a:moveTo>
                <a:lnTo>
                  <a:pt x="519193" y="356461"/>
                </a:lnTo>
                <a:lnTo>
                  <a:pt x="534691" y="495946"/>
                </a:lnTo>
                <a:lnTo>
                  <a:pt x="480447" y="503695"/>
                </a:lnTo>
                <a:lnTo>
                  <a:pt x="449451" y="364210"/>
                </a:lnTo>
                <a:lnTo>
                  <a:pt x="201478" y="449451"/>
                </a:lnTo>
                <a:lnTo>
                  <a:pt x="0" y="3487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16200000" flipH="1">
            <a:off x="5689815" y="5077632"/>
            <a:ext cx="532108" cy="1304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5722750" y="5437322"/>
            <a:ext cx="324173" cy="26992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>
            <a:stCxn id="23" idx="2"/>
          </p:cNvCxnSpPr>
          <p:nvPr/>
        </p:nvCxnSpPr>
        <p:spPr bwMode="auto">
          <a:xfrm>
            <a:off x="7508929" y="4533254"/>
            <a:ext cx="302217" cy="3409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rot="10800000">
            <a:off x="5257800" y="3962400"/>
            <a:ext cx="22860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>
            <a:stCxn id="22" idx="7"/>
          </p:cNvCxnSpPr>
          <p:nvPr/>
        </p:nvCxnSpPr>
        <p:spPr bwMode="auto">
          <a:xfrm flipH="1" flipV="1">
            <a:off x="6641024" y="3704095"/>
            <a:ext cx="271220" cy="9299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10800000" flipV="1">
            <a:off x="4282698" y="5021451"/>
            <a:ext cx="1524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16200000" flipH="1">
            <a:off x="6019800" y="4495800"/>
            <a:ext cx="76200" cy="76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1690" y="3285640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785102" y="419229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2MW</a:t>
            </a: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7506" y="5540644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71271" y="5990094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3,6 MW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962400" y="3505200"/>
            <a:ext cx="441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ARR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05400" y="3048000"/>
            <a:ext cx="454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AGB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158353" y="4068306"/>
            <a:ext cx="4219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GLE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847094" y="4685655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GØR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562600" y="5285601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FØV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486400" y="4800600"/>
            <a:ext cx="45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HOS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65004" y="4198749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HOD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924800" y="4267200"/>
            <a:ext cx="429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REV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65204" y="4896852"/>
            <a:ext cx="401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VJV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705600" y="3505200"/>
            <a:ext cx="367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LIK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758553" y="3155196"/>
            <a:ext cx="455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VOB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576447" y="2107158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HEJ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67600" y="2057400"/>
            <a:ext cx="409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BIO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970004" y="2194302"/>
            <a:ext cx="377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BIS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870557" y="1554996"/>
            <a:ext cx="401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BID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51741" y="1440051"/>
            <a:ext cx="502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MØR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4145796" y="5021451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</a:p>
        </p:txBody>
      </p:sp>
      <p:sp>
        <p:nvSpPr>
          <p:cNvPr id="73" name="Oval 72"/>
          <p:cNvSpPr/>
          <p:nvPr/>
        </p:nvSpPr>
        <p:spPr bwMode="auto">
          <a:xfrm>
            <a:off x="6019800" y="45720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</a:p>
        </p:txBody>
      </p:sp>
      <p:sp>
        <p:nvSpPr>
          <p:cNvPr id="74" name="Oval 73"/>
          <p:cNvSpPr/>
          <p:nvPr/>
        </p:nvSpPr>
        <p:spPr bwMode="auto">
          <a:xfrm>
            <a:off x="6858000" y="48006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</a:p>
        </p:txBody>
      </p:sp>
      <p:sp>
        <p:nvSpPr>
          <p:cNvPr id="75" name="Oval 74"/>
          <p:cNvSpPr/>
          <p:nvPr/>
        </p:nvSpPr>
        <p:spPr bwMode="auto">
          <a:xfrm>
            <a:off x="6400800" y="2323455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</a:p>
        </p:txBody>
      </p:sp>
      <p:sp>
        <p:nvSpPr>
          <p:cNvPr id="76" name="Oval 75"/>
          <p:cNvSpPr/>
          <p:nvPr/>
        </p:nvSpPr>
        <p:spPr bwMode="auto">
          <a:xfrm>
            <a:off x="7315200" y="1828800"/>
            <a:ext cx="152400" cy="1524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G</a:t>
            </a:r>
          </a:p>
        </p:txBody>
      </p:sp>
      <p:sp>
        <p:nvSpPr>
          <p:cNvPr id="77" name="Oval 76"/>
          <p:cNvSpPr/>
          <p:nvPr/>
        </p:nvSpPr>
        <p:spPr bwMode="auto">
          <a:xfrm>
            <a:off x="5867400" y="4343400"/>
            <a:ext cx="228600" cy="228600"/>
          </a:xfrm>
          <a:prstGeom prst="ellipse">
            <a:avLst/>
          </a:prstGeom>
          <a:solidFill>
            <a:srgbClr val="9900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173490" y="2069703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2 MW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684933" y="1760349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8,8 MW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949698" y="4742478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3,8 MW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117957" y="4525506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3 MW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46156" y="5181600"/>
            <a:ext cx="7697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1"/>
                </a:solidFill>
                <a:latin typeface="+mn-lt"/>
              </a:rPr>
              <a:t>15,5 MW</a:t>
            </a:r>
          </a:p>
        </p:txBody>
      </p:sp>
      <p:sp>
        <p:nvSpPr>
          <p:cNvPr id="83" name="Oval 82"/>
          <p:cNvSpPr/>
          <p:nvPr/>
        </p:nvSpPr>
        <p:spPr bwMode="auto">
          <a:xfrm>
            <a:off x="7620000" y="198120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 bwMode="auto">
          <a:xfrm>
            <a:off x="7901811" y="214134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8016498" y="1844298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 bwMode="auto">
          <a:xfrm>
            <a:off x="8663811" y="167511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6727557" y="2362458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 bwMode="auto">
          <a:xfrm>
            <a:off x="7110105" y="313995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 bwMode="auto">
          <a:xfrm>
            <a:off x="8076168" y="449088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 bwMode="auto">
          <a:xfrm>
            <a:off x="7795905" y="4853811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 bwMode="auto">
          <a:xfrm>
            <a:off x="6682353" y="478923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 bwMode="auto">
          <a:xfrm>
            <a:off x="5867400" y="4840902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 bwMode="auto">
          <a:xfrm>
            <a:off x="5965557" y="5396250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 bwMode="auto">
          <a:xfrm>
            <a:off x="4433808" y="4959459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 bwMode="auto">
          <a:xfrm>
            <a:off x="5004654" y="4634001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 bwMode="auto">
          <a:xfrm>
            <a:off x="5441205" y="391977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 bwMode="auto">
          <a:xfrm>
            <a:off x="5446374" y="331275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4160004" y="3775116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0" name="Straight Connector 99"/>
          <p:cNvCxnSpPr>
            <a:stCxn id="91" idx="1"/>
            <a:endCxn id="23" idx="1"/>
          </p:cNvCxnSpPr>
          <p:nvPr/>
        </p:nvCxnSpPr>
        <p:spPr bwMode="auto">
          <a:xfrm rot="16200000" flipV="1">
            <a:off x="6564693" y="4671578"/>
            <a:ext cx="246128" cy="159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Oval 100"/>
          <p:cNvSpPr/>
          <p:nvPr/>
        </p:nvSpPr>
        <p:spPr bwMode="auto">
          <a:xfrm>
            <a:off x="6590655" y="4488051"/>
            <a:ext cx="152400" cy="152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 bwMode="auto">
          <a:xfrm>
            <a:off x="7445643" y="4464804"/>
            <a:ext cx="152400" cy="152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507996" y="4853553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dirty="0" smtClean="0">
                <a:latin typeface="+mn-lt"/>
              </a:rPr>
              <a:t>BRØ</a:t>
            </a:r>
          </a:p>
        </p:txBody>
      </p:sp>
      <p:sp>
        <p:nvSpPr>
          <p:cNvPr id="104" name="Oval 103"/>
          <p:cNvSpPr/>
          <p:nvPr/>
        </p:nvSpPr>
        <p:spPr bwMode="auto">
          <a:xfrm>
            <a:off x="6864459" y="3758595"/>
            <a:ext cx="91440" cy="91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181600" y="20574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TEST AREA 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543800" y="36576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TEST AREA 2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438400" y="4419600"/>
            <a:ext cx="1006533" cy="306467"/>
          </a:xfrm>
          <a:prstGeom prst="roundRect">
            <a:avLst/>
          </a:prstGeom>
          <a:solidFill>
            <a:schemeClr val="accent1"/>
          </a:solidFill>
          <a:ln w="127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TEST AREA 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015569" y="2704455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4 MW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139698" y="3742839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7 MW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562600" y="3657600"/>
            <a:ext cx="75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 b="1" dirty="0" smtClean="0">
                <a:solidFill>
                  <a:schemeClr val="accent2"/>
                </a:solidFill>
                <a:latin typeface="+mn-lt"/>
              </a:rPr>
              <a:t>3,3 MW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0980" y="3363139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2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044698"/>
            <a:ext cx="457200" cy="4396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6459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Turbines and CHPs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2" descr="DSC_043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582" y="1447800"/>
            <a:ext cx="340241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SC_041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810000"/>
            <a:ext cx="3656013" cy="2456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ej CHP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1447800"/>
            <a:ext cx="329720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_0403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9000" y="1447800"/>
            <a:ext cx="1535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HP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3925" y="3810000"/>
            <a:ext cx="33432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507078" y="1524000"/>
            <a:ext cx="3200400" cy="210866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962400" y="1524000"/>
            <a:ext cx="3124200" cy="210866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315200" y="1524000"/>
            <a:ext cx="1371600" cy="2108662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066800" y="3886200"/>
            <a:ext cx="3505200" cy="2286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00600" y="3886200"/>
            <a:ext cx="3200400" cy="22860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Synchronizer, Synch Condenser, and Secondary Load Controller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7" descr="DSC_033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962400"/>
            <a:ext cx="23463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DSC_050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297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DSC_03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62400"/>
            <a:ext cx="32004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DSC_045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28600" y="1522413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DSC_0508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522413"/>
            <a:ext cx="2895600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SC_050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48400" y="1522413"/>
            <a:ext cx="2590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 bwMode="auto">
          <a:xfrm>
            <a:off x="3352801" y="1600200"/>
            <a:ext cx="2743200" cy="22098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04799" y="1600200"/>
            <a:ext cx="2812473" cy="22098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324600" y="1600200"/>
            <a:ext cx="2438400" cy="22098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4800" y="4038600"/>
            <a:ext cx="3048000" cy="20574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581400" y="4038600"/>
            <a:ext cx="2819400" cy="20574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29400" y="4038600"/>
            <a:ext cx="2209800" cy="2057400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 Policies as of December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200" cy="52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23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Controller Capabilities and Benefits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371600"/>
            <a:ext cx="8382000" cy="5105400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Capabilities 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Power Import/Export using DER at remote interties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Firm wind production using DER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cs typeface="Arial" charset="0"/>
              </a:rPr>
              <a:t>ggregated market participation for DER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Feeder Volt/VAR control using DER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Fast islanding and resynchronization</a:t>
            </a:r>
          </a:p>
          <a:p>
            <a:pPr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i="1" dirty="0" smtClean="0">
                <a:latin typeface="Arial" charset="0"/>
                <a:cs typeface="Arial" charset="0"/>
              </a:rPr>
              <a:t>Benefits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Maximize value of DER by exposing multiple value streams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DNO can enable new services to multiple parties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TSO can leverage assets on the distribution network for network reliability and optimization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Market Operators can aggregate and dispatch DER to market</a:t>
            </a:r>
          </a:p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Same portfolio of DER can be used for multiple applications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882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0"/>
          <p:cNvGrpSpPr/>
          <p:nvPr/>
        </p:nvGrpSpPr>
        <p:grpSpPr>
          <a:xfrm>
            <a:off x="228600" y="1447800"/>
            <a:ext cx="3899308" cy="2514600"/>
            <a:chOff x="2578100" y="2130425"/>
            <a:chExt cx="4027316" cy="2597150"/>
          </a:xfrm>
        </p:grpSpPr>
        <p:grpSp>
          <p:nvGrpSpPr>
            <p:cNvPr id="3" name="Group 12"/>
            <p:cNvGrpSpPr/>
            <p:nvPr/>
          </p:nvGrpSpPr>
          <p:grpSpPr>
            <a:xfrm>
              <a:off x="2578100" y="2130425"/>
              <a:ext cx="3978275" cy="2597150"/>
              <a:chOff x="2578100" y="2130425"/>
              <a:chExt cx="3978275" cy="2597150"/>
            </a:xfrm>
            <a:solidFill>
              <a:schemeClr val="bg1">
                <a:lumMod val="85000"/>
              </a:schemeClr>
            </a:solidFill>
          </p:grpSpPr>
          <p:sp>
            <p:nvSpPr>
              <p:cNvPr id="14" name="Freeform 90"/>
              <p:cNvSpPr>
                <a:spLocks/>
              </p:cNvSpPr>
              <p:nvPr/>
            </p:nvSpPr>
            <p:spPr bwMode="auto">
              <a:xfrm>
                <a:off x="2794000" y="2130425"/>
                <a:ext cx="504825" cy="393700"/>
              </a:xfrm>
              <a:custGeom>
                <a:avLst/>
                <a:gdLst/>
                <a:ahLst/>
                <a:cxnLst>
                  <a:cxn ang="0">
                    <a:pos x="318" y="68"/>
                  </a:cxn>
                  <a:cxn ang="0">
                    <a:pos x="276" y="238"/>
                  </a:cxn>
                  <a:cxn ang="0">
                    <a:pos x="274" y="248"/>
                  </a:cxn>
                  <a:cxn ang="0">
                    <a:pos x="184" y="226"/>
                  </a:cxn>
                  <a:cxn ang="0">
                    <a:pos x="160" y="224"/>
                  </a:cxn>
                  <a:cxn ang="0">
                    <a:pos x="136" y="226"/>
                  </a:cxn>
                  <a:cxn ang="0">
                    <a:pos x="120" y="218"/>
                  </a:cxn>
                  <a:cxn ang="0">
                    <a:pos x="92" y="212"/>
                  </a:cxn>
                  <a:cxn ang="0">
                    <a:pos x="62" y="208"/>
                  </a:cxn>
                  <a:cxn ang="0">
                    <a:pos x="32" y="196"/>
                  </a:cxn>
                  <a:cxn ang="0">
                    <a:pos x="36" y="170"/>
                  </a:cxn>
                  <a:cxn ang="0">
                    <a:pos x="4" y="142"/>
                  </a:cxn>
                  <a:cxn ang="0">
                    <a:pos x="6" y="120"/>
                  </a:cxn>
                  <a:cxn ang="0">
                    <a:pos x="6" y="132"/>
                  </a:cxn>
                  <a:cxn ang="0">
                    <a:pos x="10" y="132"/>
                  </a:cxn>
                  <a:cxn ang="0">
                    <a:pos x="14" y="114"/>
                  </a:cxn>
                  <a:cxn ang="0">
                    <a:pos x="8" y="112"/>
                  </a:cxn>
                  <a:cxn ang="0">
                    <a:pos x="10" y="106"/>
                  </a:cxn>
                  <a:cxn ang="0">
                    <a:pos x="16" y="98"/>
                  </a:cxn>
                  <a:cxn ang="0">
                    <a:pos x="10" y="96"/>
                  </a:cxn>
                  <a:cxn ang="0">
                    <a:pos x="14" y="46"/>
                  </a:cxn>
                  <a:cxn ang="0">
                    <a:pos x="14" y="16"/>
                  </a:cxn>
                  <a:cxn ang="0">
                    <a:pos x="24" y="8"/>
                  </a:cxn>
                  <a:cxn ang="0">
                    <a:pos x="72" y="40"/>
                  </a:cxn>
                  <a:cxn ang="0">
                    <a:pos x="88" y="50"/>
                  </a:cxn>
                  <a:cxn ang="0">
                    <a:pos x="84" y="62"/>
                  </a:cxn>
                  <a:cxn ang="0">
                    <a:pos x="78" y="66"/>
                  </a:cxn>
                  <a:cxn ang="0">
                    <a:pos x="60" y="88"/>
                  </a:cxn>
                  <a:cxn ang="0">
                    <a:pos x="68" y="86"/>
                  </a:cxn>
                  <a:cxn ang="0">
                    <a:pos x="70" y="82"/>
                  </a:cxn>
                  <a:cxn ang="0">
                    <a:pos x="88" y="70"/>
                  </a:cxn>
                  <a:cxn ang="0">
                    <a:pos x="94" y="70"/>
                  </a:cxn>
                  <a:cxn ang="0">
                    <a:pos x="96" y="76"/>
                  </a:cxn>
                  <a:cxn ang="0">
                    <a:pos x="104" y="40"/>
                  </a:cxn>
                  <a:cxn ang="0">
                    <a:pos x="98" y="30"/>
                  </a:cxn>
                  <a:cxn ang="0">
                    <a:pos x="106" y="26"/>
                  </a:cxn>
                  <a:cxn ang="0">
                    <a:pos x="112" y="20"/>
                  </a:cxn>
                  <a:cxn ang="0">
                    <a:pos x="116" y="22"/>
                  </a:cxn>
                  <a:cxn ang="0">
                    <a:pos x="108" y="14"/>
                  </a:cxn>
                  <a:cxn ang="0">
                    <a:pos x="102" y="0"/>
                  </a:cxn>
                </a:cxnLst>
                <a:rect l="0" t="0" r="r" b="b"/>
                <a:pathLst>
                  <a:path w="318" h="248">
                    <a:moveTo>
                      <a:pt x="144" y="14"/>
                    </a:moveTo>
                    <a:lnTo>
                      <a:pt x="318" y="68"/>
                    </a:lnTo>
                    <a:lnTo>
                      <a:pt x="274" y="224"/>
                    </a:lnTo>
                    <a:lnTo>
                      <a:pt x="276" y="238"/>
                    </a:lnTo>
                    <a:lnTo>
                      <a:pt x="272" y="242"/>
                    </a:lnTo>
                    <a:lnTo>
                      <a:pt x="274" y="248"/>
                    </a:lnTo>
                    <a:lnTo>
                      <a:pt x="190" y="224"/>
                    </a:lnTo>
                    <a:lnTo>
                      <a:pt x="184" y="226"/>
                    </a:lnTo>
                    <a:lnTo>
                      <a:pt x="164" y="222"/>
                    </a:lnTo>
                    <a:lnTo>
                      <a:pt x="160" y="224"/>
                    </a:lnTo>
                    <a:lnTo>
                      <a:pt x="148" y="222"/>
                    </a:lnTo>
                    <a:lnTo>
                      <a:pt x="136" y="226"/>
                    </a:lnTo>
                    <a:lnTo>
                      <a:pt x="124" y="224"/>
                    </a:lnTo>
                    <a:lnTo>
                      <a:pt x="120" y="218"/>
                    </a:lnTo>
                    <a:lnTo>
                      <a:pt x="96" y="220"/>
                    </a:lnTo>
                    <a:lnTo>
                      <a:pt x="92" y="212"/>
                    </a:lnTo>
                    <a:lnTo>
                      <a:pt x="72" y="206"/>
                    </a:lnTo>
                    <a:lnTo>
                      <a:pt x="62" y="208"/>
                    </a:lnTo>
                    <a:lnTo>
                      <a:pt x="50" y="208"/>
                    </a:lnTo>
                    <a:lnTo>
                      <a:pt x="32" y="196"/>
                    </a:lnTo>
                    <a:lnTo>
                      <a:pt x="36" y="176"/>
                    </a:lnTo>
                    <a:lnTo>
                      <a:pt x="36" y="170"/>
                    </a:lnTo>
                    <a:lnTo>
                      <a:pt x="20" y="148"/>
                    </a:lnTo>
                    <a:lnTo>
                      <a:pt x="4" y="142"/>
                    </a:lnTo>
                    <a:lnTo>
                      <a:pt x="0" y="136"/>
                    </a:lnTo>
                    <a:lnTo>
                      <a:pt x="6" y="120"/>
                    </a:lnTo>
                    <a:lnTo>
                      <a:pt x="8" y="124"/>
                    </a:lnTo>
                    <a:lnTo>
                      <a:pt x="6" y="132"/>
                    </a:lnTo>
                    <a:lnTo>
                      <a:pt x="8" y="134"/>
                    </a:lnTo>
                    <a:lnTo>
                      <a:pt x="10" y="132"/>
                    </a:lnTo>
                    <a:lnTo>
                      <a:pt x="14" y="116"/>
                    </a:lnTo>
                    <a:lnTo>
                      <a:pt x="14" y="114"/>
                    </a:lnTo>
                    <a:lnTo>
                      <a:pt x="10" y="114"/>
                    </a:lnTo>
                    <a:lnTo>
                      <a:pt x="8" y="112"/>
                    </a:lnTo>
                    <a:lnTo>
                      <a:pt x="8" y="110"/>
                    </a:lnTo>
                    <a:lnTo>
                      <a:pt x="10" y="106"/>
                    </a:lnTo>
                    <a:lnTo>
                      <a:pt x="14" y="102"/>
                    </a:lnTo>
                    <a:lnTo>
                      <a:pt x="16" y="98"/>
                    </a:lnTo>
                    <a:lnTo>
                      <a:pt x="16" y="94"/>
                    </a:lnTo>
                    <a:lnTo>
                      <a:pt x="10" y="96"/>
                    </a:lnTo>
                    <a:lnTo>
                      <a:pt x="10" y="96"/>
                    </a:lnTo>
                    <a:lnTo>
                      <a:pt x="14" y="46"/>
                    </a:lnTo>
                    <a:lnTo>
                      <a:pt x="10" y="30"/>
                    </a:lnTo>
                    <a:lnTo>
                      <a:pt x="14" y="16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46" y="30"/>
                    </a:lnTo>
                    <a:lnTo>
                      <a:pt x="72" y="40"/>
                    </a:lnTo>
                    <a:lnTo>
                      <a:pt x="78" y="48"/>
                    </a:lnTo>
                    <a:lnTo>
                      <a:pt x="88" y="50"/>
                    </a:lnTo>
                    <a:lnTo>
                      <a:pt x="88" y="56"/>
                    </a:lnTo>
                    <a:lnTo>
                      <a:pt x="84" y="62"/>
                    </a:lnTo>
                    <a:lnTo>
                      <a:pt x="82" y="64"/>
                    </a:lnTo>
                    <a:lnTo>
                      <a:pt x="78" y="66"/>
                    </a:lnTo>
                    <a:lnTo>
                      <a:pt x="64" y="80"/>
                    </a:lnTo>
                    <a:lnTo>
                      <a:pt x="60" y="88"/>
                    </a:lnTo>
                    <a:lnTo>
                      <a:pt x="66" y="90"/>
                    </a:lnTo>
                    <a:lnTo>
                      <a:pt x="68" y="86"/>
                    </a:lnTo>
                    <a:lnTo>
                      <a:pt x="66" y="84"/>
                    </a:lnTo>
                    <a:lnTo>
                      <a:pt x="70" y="82"/>
                    </a:lnTo>
                    <a:lnTo>
                      <a:pt x="78" y="78"/>
                    </a:lnTo>
                    <a:lnTo>
                      <a:pt x="88" y="70"/>
                    </a:lnTo>
                    <a:lnTo>
                      <a:pt x="92" y="68"/>
                    </a:lnTo>
                    <a:lnTo>
                      <a:pt x="94" y="70"/>
                    </a:lnTo>
                    <a:lnTo>
                      <a:pt x="94" y="76"/>
                    </a:lnTo>
                    <a:lnTo>
                      <a:pt x="96" y="76"/>
                    </a:lnTo>
                    <a:lnTo>
                      <a:pt x="104" y="56"/>
                    </a:lnTo>
                    <a:lnTo>
                      <a:pt x="104" y="40"/>
                    </a:lnTo>
                    <a:lnTo>
                      <a:pt x="98" y="32"/>
                    </a:lnTo>
                    <a:lnTo>
                      <a:pt x="98" y="30"/>
                    </a:lnTo>
                    <a:lnTo>
                      <a:pt x="102" y="30"/>
                    </a:lnTo>
                    <a:lnTo>
                      <a:pt x="106" y="26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6" y="22"/>
                    </a:lnTo>
                    <a:lnTo>
                      <a:pt x="114" y="18"/>
                    </a:lnTo>
                    <a:lnTo>
                      <a:pt x="108" y="14"/>
                    </a:lnTo>
                    <a:lnTo>
                      <a:pt x="104" y="12"/>
                    </a:lnTo>
                    <a:lnTo>
                      <a:pt x="102" y="0"/>
                    </a:lnTo>
                    <a:lnTo>
                      <a:pt x="144" y="1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3603625" y="3121025"/>
                <a:ext cx="561975" cy="450850"/>
              </a:xfrm>
              <a:custGeom>
                <a:avLst/>
                <a:gdLst/>
                <a:ahLst/>
                <a:cxnLst>
                  <a:cxn ang="0">
                    <a:pos x="236" y="276"/>
                  </a:cxn>
                  <a:cxn ang="0">
                    <a:pos x="0" y="244"/>
                  </a:cxn>
                  <a:cxn ang="0">
                    <a:pos x="36" y="0"/>
                  </a:cxn>
                  <a:cxn ang="0">
                    <a:pos x="354" y="40"/>
                  </a:cxn>
                  <a:cxn ang="0">
                    <a:pos x="336" y="284"/>
                  </a:cxn>
                  <a:cxn ang="0">
                    <a:pos x="236" y="276"/>
                  </a:cxn>
                </a:cxnLst>
                <a:rect l="0" t="0" r="r" b="b"/>
                <a:pathLst>
                  <a:path w="354" h="284">
                    <a:moveTo>
                      <a:pt x="236" y="276"/>
                    </a:moveTo>
                    <a:lnTo>
                      <a:pt x="0" y="244"/>
                    </a:lnTo>
                    <a:lnTo>
                      <a:pt x="36" y="0"/>
                    </a:lnTo>
                    <a:lnTo>
                      <a:pt x="354" y="40"/>
                    </a:lnTo>
                    <a:lnTo>
                      <a:pt x="336" y="284"/>
                    </a:lnTo>
                    <a:lnTo>
                      <a:pt x="236" y="2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/>
                  </a:gs>
                </a:gsLst>
                <a:lin ang="5400000" scaled="0"/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113"/>
              <p:cNvSpPr>
                <a:spLocks/>
              </p:cNvSpPr>
              <p:nvPr/>
            </p:nvSpPr>
            <p:spPr bwMode="auto">
              <a:xfrm>
                <a:off x="5702300" y="2946400"/>
                <a:ext cx="444500" cy="295275"/>
              </a:xfrm>
              <a:custGeom>
                <a:avLst/>
                <a:gdLst/>
                <a:ahLst/>
                <a:cxnLst>
                  <a:cxn ang="0">
                    <a:pos x="192" y="8"/>
                  </a:cxn>
                  <a:cxn ang="0">
                    <a:pos x="34" y="40"/>
                  </a:cxn>
                  <a:cxn ang="0">
                    <a:pos x="30" y="24"/>
                  </a:cxn>
                  <a:cxn ang="0">
                    <a:pos x="24" y="30"/>
                  </a:cxn>
                  <a:cxn ang="0">
                    <a:pos x="16" y="32"/>
                  </a:cxn>
                  <a:cxn ang="0">
                    <a:pos x="0" y="48"/>
                  </a:cxn>
                  <a:cxn ang="0">
                    <a:pos x="22" y="186"/>
                  </a:cxn>
                  <a:cxn ang="0">
                    <a:pos x="238" y="144"/>
                  </a:cxn>
                  <a:cxn ang="0">
                    <a:pos x="244" y="134"/>
                  </a:cxn>
                  <a:cxn ang="0">
                    <a:pos x="250" y="132"/>
                  </a:cxn>
                  <a:cxn ang="0">
                    <a:pos x="256" y="134"/>
                  </a:cxn>
                  <a:cxn ang="0">
                    <a:pos x="258" y="132"/>
                  </a:cxn>
                  <a:cxn ang="0">
                    <a:pos x="266" y="126"/>
                  </a:cxn>
                  <a:cxn ang="0">
                    <a:pos x="268" y="124"/>
                  </a:cxn>
                  <a:cxn ang="0">
                    <a:pos x="266" y="122"/>
                  </a:cxn>
                  <a:cxn ang="0">
                    <a:pos x="280" y="106"/>
                  </a:cxn>
                  <a:cxn ang="0">
                    <a:pos x="266" y="94"/>
                  </a:cxn>
                  <a:cxn ang="0">
                    <a:pos x="262" y="92"/>
                  </a:cxn>
                  <a:cxn ang="0">
                    <a:pos x="260" y="86"/>
                  </a:cxn>
                  <a:cxn ang="0">
                    <a:pos x="254" y="86"/>
                  </a:cxn>
                  <a:cxn ang="0">
                    <a:pos x="252" y="78"/>
                  </a:cxn>
                  <a:cxn ang="0">
                    <a:pos x="252" y="78"/>
                  </a:cxn>
                  <a:cxn ang="0">
                    <a:pos x="252" y="74"/>
                  </a:cxn>
                  <a:cxn ang="0">
                    <a:pos x="256" y="72"/>
                  </a:cxn>
                  <a:cxn ang="0">
                    <a:pos x="256" y="66"/>
                  </a:cxn>
                  <a:cxn ang="0">
                    <a:pos x="252" y="60"/>
                  </a:cxn>
                  <a:cxn ang="0">
                    <a:pos x="256" y="52"/>
                  </a:cxn>
                  <a:cxn ang="0">
                    <a:pos x="260" y="38"/>
                  </a:cxn>
                  <a:cxn ang="0">
                    <a:pos x="266" y="32"/>
                  </a:cxn>
                  <a:cxn ang="0">
                    <a:pos x="262" y="28"/>
                  </a:cxn>
                  <a:cxn ang="0">
                    <a:pos x="252" y="28"/>
                  </a:cxn>
                  <a:cxn ang="0">
                    <a:pos x="246" y="20"/>
                  </a:cxn>
                  <a:cxn ang="0">
                    <a:pos x="244" y="10"/>
                  </a:cxn>
                  <a:cxn ang="0">
                    <a:pos x="242" y="10"/>
                  </a:cxn>
                  <a:cxn ang="0">
                    <a:pos x="242" y="8"/>
                  </a:cxn>
                  <a:cxn ang="0">
                    <a:pos x="234" y="6"/>
                  </a:cxn>
                  <a:cxn ang="0">
                    <a:pos x="232" y="2"/>
                  </a:cxn>
                  <a:cxn ang="0">
                    <a:pos x="226" y="0"/>
                  </a:cxn>
                  <a:cxn ang="0">
                    <a:pos x="192" y="8"/>
                  </a:cxn>
                </a:cxnLst>
                <a:rect l="0" t="0" r="r" b="b"/>
                <a:pathLst>
                  <a:path w="280" h="186">
                    <a:moveTo>
                      <a:pt x="192" y="8"/>
                    </a:moveTo>
                    <a:lnTo>
                      <a:pt x="34" y="40"/>
                    </a:lnTo>
                    <a:lnTo>
                      <a:pt x="30" y="24"/>
                    </a:lnTo>
                    <a:lnTo>
                      <a:pt x="24" y="30"/>
                    </a:lnTo>
                    <a:lnTo>
                      <a:pt x="16" y="32"/>
                    </a:lnTo>
                    <a:lnTo>
                      <a:pt x="0" y="48"/>
                    </a:lnTo>
                    <a:lnTo>
                      <a:pt x="22" y="186"/>
                    </a:lnTo>
                    <a:lnTo>
                      <a:pt x="238" y="144"/>
                    </a:lnTo>
                    <a:lnTo>
                      <a:pt x="244" y="134"/>
                    </a:lnTo>
                    <a:lnTo>
                      <a:pt x="250" y="132"/>
                    </a:lnTo>
                    <a:lnTo>
                      <a:pt x="256" y="134"/>
                    </a:lnTo>
                    <a:lnTo>
                      <a:pt x="258" y="132"/>
                    </a:lnTo>
                    <a:lnTo>
                      <a:pt x="266" y="126"/>
                    </a:lnTo>
                    <a:lnTo>
                      <a:pt x="268" y="124"/>
                    </a:lnTo>
                    <a:lnTo>
                      <a:pt x="266" y="122"/>
                    </a:lnTo>
                    <a:lnTo>
                      <a:pt x="280" y="106"/>
                    </a:lnTo>
                    <a:lnTo>
                      <a:pt x="266" y="94"/>
                    </a:lnTo>
                    <a:lnTo>
                      <a:pt x="262" y="92"/>
                    </a:lnTo>
                    <a:lnTo>
                      <a:pt x="260" y="86"/>
                    </a:lnTo>
                    <a:lnTo>
                      <a:pt x="254" y="86"/>
                    </a:lnTo>
                    <a:lnTo>
                      <a:pt x="252" y="78"/>
                    </a:lnTo>
                    <a:lnTo>
                      <a:pt x="252" y="78"/>
                    </a:lnTo>
                    <a:lnTo>
                      <a:pt x="252" y="74"/>
                    </a:lnTo>
                    <a:lnTo>
                      <a:pt x="256" y="72"/>
                    </a:lnTo>
                    <a:lnTo>
                      <a:pt x="256" y="66"/>
                    </a:lnTo>
                    <a:lnTo>
                      <a:pt x="252" y="60"/>
                    </a:lnTo>
                    <a:lnTo>
                      <a:pt x="256" y="52"/>
                    </a:lnTo>
                    <a:lnTo>
                      <a:pt x="260" y="38"/>
                    </a:lnTo>
                    <a:lnTo>
                      <a:pt x="266" y="32"/>
                    </a:lnTo>
                    <a:lnTo>
                      <a:pt x="262" y="28"/>
                    </a:lnTo>
                    <a:lnTo>
                      <a:pt x="252" y="28"/>
                    </a:lnTo>
                    <a:lnTo>
                      <a:pt x="246" y="2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42" y="8"/>
                    </a:lnTo>
                    <a:lnTo>
                      <a:pt x="234" y="6"/>
                    </a:lnTo>
                    <a:lnTo>
                      <a:pt x="232" y="2"/>
                    </a:lnTo>
                    <a:lnTo>
                      <a:pt x="226" y="0"/>
                    </a:lnTo>
                    <a:lnTo>
                      <a:pt x="192" y="8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5403850" y="3022600"/>
                <a:ext cx="320675" cy="368300"/>
              </a:xfrm>
              <a:custGeom>
                <a:avLst/>
                <a:gdLst/>
                <a:ahLst/>
                <a:cxnLst>
                  <a:cxn ang="0">
                    <a:pos x="18" y="204"/>
                  </a:cxn>
                  <a:cxn ang="0">
                    <a:pos x="0" y="44"/>
                  </a:cxn>
                  <a:cxn ang="0">
                    <a:pos x="62" y="36"/>
                  </a:cxn>
                  <a:cxn ang="0">
                    <a:pos x="74" y="38"/>
                  </a:cxn>
                  <a:cxn ang="0">
                    <a:pos x="80" y="44"/>
                  </a:cxn>
                  <a:cxn ang="0">
                    <a:pos x="84" y="44"/>
                  </a:cxn>
                  <a:cxn ang="0">
                    <a:pos x="90" y="42"/>
                  </a:cxn>
                  <a:cxn ang="0">
                    <a:pos x="94" y="46"/>
                  </a:cxn>
                  <a:cxn ang="0">
                    <a:pos x="108" y="46"/>
                  </a:cxn>
                  <a:cxn ang="0">
                    <a:pos x="124" y="38"/>
                  </a:cxn>
                  <a:cxn ang="0">
                    <a:pos x="136" y="36"/>
                  </a:cxn>
                  <a:cxn ang="0">
                    <a:pos x="176" y="4"/>
                  </a:cxn>
                  <a:cxn ang="0">
                    <a:pos x="188" y="0"/>
                  </a:cxn>
                  <a:cxn ang="0">
                    <a:pos x="202" y="82"/>
                  </a:cxn>
                  <a:cxn ang="0">
                    <a:pos x="196" y="84"/>
                  </a:cxn>
                  <a:cxn ang="0">
                    <a:pos x="196" y="86"/>
                  </a:cxn>
                  <a:cxn ang="0">
                    <a:pos x="200" y="92"/>
                  </a:cxn>
                  <a:cxn ang="0">
                    <a:pos x="200" y="98"/>
                  </a:cxn>
                  <a:cxn ang="0">
                    <a:pos x="202" y="102"/>
                  </a:cxn>
                  <a:cxn ang="0">
                    <a:pos x="198" y="116"/>
                  </a:cxn>
                  <a:cxn ang="0">
                    <a:pos x="198" y="126"/>
                  </a:cxn>
                  <a:cxn ang="0">
                    <a:pos x="196" y="128"/>
                  </a:cxn>
                  <a:cxn ang="0">
                    <a:pos x="196" y="130"/>
                  </a:cxn>
                  <a:cxn ang="0">
                    <a:pos x="194" y="138"/>
                  </a:cxn>
                  <a:cxn ang="0">
                    <a:pos x="196" y="140"/>
                  </a:cxn>
                  <a:cxn ang="0">
                    <a:pos x="196" y="146"/>
                  </a:cxn>
                  <a:cxn ang="0">
                    <a:pos x="182" y="162"/>
                  </a:cxn>
                  <a:cxn ang="0">
                    <a:pos x="176" y="166"/>
                  </a:cxn>
                  <a:cxn ang="0">
                    <a:pos x="170" y="164"/>
                  </a:cxn>
                  <a:cxn ang="0">
                    <a:pos x="166" y="172"/>
                  </a:cxn>
                  <a:cxn ang="0">
                    <a:pos x="162" y="174"/>
                  </a:cxn>
                  <a:cxn ang="0">
                    <a:pos x="158" y="180"/>
                  </a:cxn>
                  <a:cxn ang="0">
                    <a:pos x="160" y="184"/>
                  </a:cxn>
                  <a:cxn ang="0">
                    <a:pos x="156" y="186"/>
                  </a:cxn>
                  <a:cxn ang="0">
                    <a:pos x="160" y="196"/>
                  </a:cxn>
                  <a:cxn ang="0">
                    <a:pos x="158" y="194"/>
                  </a:cxn>
                  <a:cxn ang="0">
                    <a:pos x="154" y="200"/>
                  </a:cxn>
                  <a:cxn ang="0">
                    <a:pos x="152" y="192"/>
                  </a:cxn>
                  <a:cxn ang="0">
                    <a:pos x="146" y="192"/>
                  </a:cxn>
                  <a:cxn ang="0">
                    <a:pos x="140" y="208"/>
                  </a:cxn>
                  <a:cxn ang="0">
                    <a:pos x="144" y="218"/>
                  </a:cxn>
                  <a:cxn ang="0">
                    <a:pos x="140" y="220"/>
                  </a:cxn>
                  <a:cxn ang="0">
                    <a:pos x="138" y="228"/>
                  </a:cxn>
                  <a:cxn ang="0">
                    <a:pos x="126" y="232"/>
                  </a:cxn>
                  <a:cxn ang="0">
                    <a:pos x="120" y="226"/>
                  </a:cxn>
                  <a:cxn ang="0">
                    <a:pos x="114" y="224"/>
                  </a:cxn>
                  <a:cxn ang="0">
                    <a:pos x="110" y="214"/>
                  </a:cxn>
                  <a:cxn ang="0">
                    <a:pos x="104" y="216"/>
                  </a:cxn>
                  <a:cxn ang="0">
                    <a:pos x="98" y="224"/>
                  </a:cxn>
                  <a:cxn ang="0">
                    <a:pos x="92" y="226"/>
                  </a:cxn>
                  <a:cxn ang="0">
                    <a:pos x="82" y="220"/>
                  </a:cxn>
                  <a:cxn ang="0">
                    <a:pos x="76" y="222"/>
                  </a:cxn>
                  <a:cxn ang="0">
                    <a:pos x="76" y="226"/>
                  </a:cxn>
                  <a:cxn ang="0">
                    <a:pos x="70" y="226"/>
                  </a:cxn>
                  <a:cxn ang="0">
                    <a:pos x="64" y="218"/>
                  </a:cxn>
                  <a:cxn ang="0">
                    <a:pos x="48" y="218"/>
                  </a:cxn>
                  <a:cxn ang="0">
                    <a:pos x="42" y="206"/>
                  </a:cxn>
                  <a:cxn ang="0">
                    <a:pos x="34" y="202"/>
                  </a:cxn>
                  <a:cxn ang="0">
                    <a:pos x="26" y="204"/>
                  </a:cxn>
                  <a:cxn ang="0">
                    <a:pos x="22" y="200"/>
                  </a:cxn>
                  <a:cxn ang="0">
                    <a:pos x="18" y="204"/>
                  </a:cxn>
                </a:cxnLst>
                <a:rect l="0" t="0" r="r" b="b"/>
                <a:pathLst>
                  <a:path w="202" h="232">
                    <a:moveTo>
                      <a:pt x="18" y="204"/>
                    </a:moveTo>
                    <a:lnTo>
                      <a:pt x="0" y="44"/>
                    </a:lnTo>
                    <a:lnTo>
                      <a:pt x="62" y="36"/>
                    </a:lnTo>
                    <a:lnTo>
                      <a:pt x="74" y="38"/>
                    </a:lnTo>
                    <a:lnTo>
                      <a:pt x="80" y="44"/>
                    </a:lnTo>
                    <a:lnTo>
                      <a:pt x="84" y="44"/>
                    </a:lnTo>
                    <a:lnTo>
                      <a:pt x="90" y="42"/>
                    </a:lnTo>
                    <a:lnTo>
                      <a:pt x="94" y="46"/>
                    </a:lnTo>
                    <a:lnTo>
                      <a:pt x="108" y="46"/>
                    </a:lnTo>
                    <a:lnTo>
                      <a:pt x="124" y="38"/>
                    </a:lnTo>
                    <a:lnTo>
                      <a:pt x="136" y="36"/>
                    </a:lnTo>
                    <a:lnTo>
                      <a:pt x="176" y="4"/>
                    </a:lnTo>
                    <a:lnTo>
                      <a:pt x="188" y="0"/>
                    </a:lnTo>
                    <a:lnTo>
                      <a:pt x="202" y="82"/>
                    </a:lnTo>
                    <a:lnTo>
                      <a:pt x="196" y="84"/>
                    </a:lnTo>
                    <a:lnTo>
                      <a:pt x="196" y="86"/>
                    </a:lnTo>
                    <a:lnTo>
                      <a:pt x="200" y="92"/>
                    </a:lnTo>
                    <a:lnTo>
                      <a:pt x="200" y="98"/>
                    </a:lnTo>
                    <a:lnTo>
                      <a:pt x="202" y="102"/>
                    </a:lnTo>
                    <a:lnTo>
                      <a:pt x="198" y="116"/>
                    </a:lnTo>
                    <a:lnTo>
                      <a:pt x="198" y="126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4" y="138"/>
                    </a:lnTo>
                    <a:lnTo>
                      <a:pt x="196" y="140"/>
                    </a:lnTo>
                    <a:lnTo>
                      <a:pt x="196" y="146"/>
                    </a:lnTo>
                    <a:lnTo>
                      <a:pt x="182" y="162"/>
                    </a:lnTo>
                    <a:lnTo>
                      <a:pt x="176" y="166"/>
                    </a:lnTo>
                    <a:lnTo>
                      <a:pt x="170" y="164"/>
                    </a:lnTo>
                    <a:lnTo>
                      <a:pt x="166" y="172"/>
                    </a:lnTo>
                    <a:lnTo>
                      <a:pt x="162" y="174"/>
                    </a:lnTo>
                    <a:lnTo>
                      <a:pt x="158" y="180"/>
                    </a:lnTo>
                    <a:lnTo>
                      <a:pt x="160" y="184"/>
                    </a:lnTo>
                    <a:lnTo>
                      <a:pt x="156" y="186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4" y="200"/>
                    </a:lnTo>
                    <a:lnTo>
                      <a:pt x="152" y="192"/>
                    </a:lnTo>
                    <a:lnTo>
                      <a:pt x="146" y="192"/>
                    </a:lnTo>
                    <a:lnTo>
                      <a:pt x="140" y="208"/>
                    </a:lnTo>
                    <a:lnTo>
                      <a:pt x="144" y="218"/>
                    </a:lnTo>
                    <a:lnTo>
                      <a:pt x="140" y="220"/>
                    </a:lnTo>
                    <a:lnTo>
                      <a:pt x="138" y="228"/>
                    </a:lnTo>
                    <a:lnTo>
                      <a:pt x="126" y="232"/>
                    </a:lnTo>
                    <a:lnTo>
                      <a:pt x="120" y="226"/>
                    </a:lnTo>
                    <a:lnTo>
                      <a:pt x="114" y="224"/>
                    </a:lnTo>
                    <a:lnTo>
                      <a:pt x="110" y="214"/>
                    </a:lnTo>
                    <a:lnTo>
                      <a:pt x="104" y="216"/>
                    </a:lnTo>
                    <a:lnTo>
                      <a:pt x="98" y="224"/>
                    </a:lnTo>
                    <a:lnTo>
                      <a:pt x="92" y="226"/>
                    </a:lnTo>
                    <a:lnTo>
                      <a:pt x="82" y="220"/>
                    </a:lnTo>
                    <a:lnTo>
                      <a:pt x="76" y="222"/>
                    </a:lnTo>
                    <a:lnTo>
                      <a:pt x="76" y="226"/>
                    </a:lnTo>
                    <a:lnTo>
                      <a:pt x="70" y="226"/>
                    </a:lnTo>
                    <a:lnTo>
                      <a:pt x="64" y="218"/>
                    </a:lnTo>
                    <a:lnTo>
                      <a:pt x="48" y="218"/>
                    </a:lnTo>
                    <a:lnTo>
                      <a:pt x="42" y="206"/>
                    </a:lnTo>
                    <a:lnTo>
                      <a:pt x="34" y="202"/>
                    </a:lnTo>
                    <a:lnTo>
                      <a:pt x="26" y="204"/>
                    </a:lnTo>
                    <a:lnTo>
                      <a:pt x="22" y="200"/>
                    </a:lnTo>
                    <a:lnTo>
                      <a:pt x="18" y="20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6194425" y="2879725"/>
                <a:ext cx="130175" cy="133350"/>
              </a:xfrm>
              <a:custGeom>
                <a:avLst/>
                <a:gdLst/>
                <a:ahLst/>
                <a:cxnLst>
                  <a:cxn ang="0">
                    <a:pos x="6" y="84"/>
                  </a:cxn>
                  <a:cxn ang="0">
                    <a:pos x="32" y="68"/>
                  </a:cxn>
                  <a:cxn ang="0">
                    <a:pos x="34" y="62"/>
                  </a:cxn>
                  <a:cxn ang="0">
                    <a:pos x="40" y="56"/>
                  </a:cxn>
                  <a:cxn ang="0">
                    <a:pos x="52" y="56"/>
                  </a:cxn>
                  <a:cxn ang="0">
                    <a:pos x="82" y="44"/>
                  </a:cxn>
                  <a:cxn ang="0">
                    <a:pos x="80" y="38"/>
                  </a:cxn>
                  <a:cxn ang="0">
                    <a:pos x="82" y="38"/>
                  </a:cxn>
                  <a:cxn ang="0">
                    <a:pos x="72" y="0"/>
                  </a:cxn>
                  <a:cxn ang="0">
                    <a:pos x="30" y="12"/>
                  </a:cxn>
                  <a:cxn ang="0">
                    <a:pos x="30" y="14"/>
                  </a:cxn>
                  <a:cxn ang="0">
                    <a:pos x="28" y="12"/>
                  </a:cxn>
                  <a:cxn ang="0">
                    <a:pos x="0" y="20"/>
                  </a:cxn>
                  <a:cxn ang="0">
                    <a:pos x="6" y="64"/>
                  </a:cxn>
                  <a:cxn ang="0">
                    <a:pos x="10" y="70"/>
                  </a:cxn>
                  <a:cxn ang="0">
                    <a:pos x="2" y="78"/>
                  </a:cxn>
                  <a:cxn ang="0">
                    <a:pos x="6" y="84"/>
                  </a:cxn>
                </a:cxnLst>
                <a:rect l="0" t="0" r="r" b="b"/>
                <a:pathLst>
                  <a:path w="82" h="84">
                    <a:moveTo>
                      <a:pt x="6" y="84"/>
                    </a:moveTo>
                    <a:lnTo>
                      <a:pt x="32" y="68"/>
                    </a:lnTo>
                    <a:lnTo>
                      <a:pt x="34" y="62"/>
                    </a:lnTo>
                    <a:lnTo>
                      <a:pt x="40" y="56"/>
                    </a:lnTo>
                    <a:lnTo>
                      <a:pt x="52" y="56"/>
                    </a:lnTo>
                    <a:lnTo>
                      <a:pt x="82" y="44"/>
                    </a:lnTo>
                    <a:lnTo>
                      <a:pt x="80" y="38"/>
                    </a:lnTo>
                    <a:lnTo>
                      <a:pt x="82" y="38"/>
                    </a:lnTo>
                    <a:lnTo>
                      <a:pt x="72" y="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0" y="20"/>
                    </a:lnTo>
                    <a:lnTo>
                      <a:pt x="6" y="64"/>
                    </a:lnTo>
                    <a:lnTo>
                      <a:pt x="10" y="70"/>
                    </a:lnTo>
                    <a:lnTo>
                      <a:pt x="2" y="78"/>
                    </a:lnTo>
                    <a:lnTo>
                      <a:pt x="6" y="8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5813425" y="3175000"/>
                <a:ext cx="349250" cy="16510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6" y="64"/>
                  </a:cxn>
                  <a:cxn ang="0">
                    <a:pos x="20" y="46"/>
                  </a:cxn>
                  <a:cxn ang="0">
                    <a:pos x="28" y="46"/>
                  </a:cxn>
                  <a:cxn ang="0">
                    <a:pos x="34" y="32"/>
                  </a:cxn>
                  <a:cxn ang="0">
                    <a:pos x="36" y="36"/>
                  </a:cxn>
                  <a:cxn ang="0">
                    <a:pos x="50" y="36"/>
                  </a:cxn>
                  <a:cxn ang="0">
                    <a:pos x="48" y="34"/>
                  </a:cxn>
                  <a:cxn ang="0">
                    <a:pos x="50" y="30"/>
                  </a:cxn>
                  <a:cxn ang="0">
                    <a:pos x="60" y="24"/>
                  </a:cxn>
                  <a:cxn ang="0">
                    <a:pos x="76" y="26"/>
                  </a:cxn>
                  <a:cxn ang="0">
                    <a:pos x="76" y="30"/>
                  </a:cxn>
                  <a:cxn ang="0">
                    <a:pos x="78" y="30"/>
                  </a:cxn>
                  <a:cxn ang="0">
                    <a:pos x="82" y="32"/>
                  </a:cxn>
                  <a:cxn ang="0">
                    <a:pos x="84" y="36"/>
                  </a:cxn>
                  <a:cxn ang="0">
                    <a:pos x="94" y="42"/>
                  </a:cxn>
                  <a:cxn ang="0">
                    <a:pos x="98" y="52"/>
                  </a:cxn>
                  <a:cxn ang="0">
                    <a:pos x="110" y="54"/>
                  </a:cxn>
                  <a:cxn ang="0">
                    <a:pos x="118" y="60"/>
                  </a:cxn>
                  <a:cxn ang="0">
                    <a:pos x="128" y="60"/>
                  </a:cxn>
                  <a:cxn ang="0">
                    <a:pos x="124" y="68"/>
                  </a:cxn>
                  <a:cxn ang="0">
                    <a:pos x="120" y="74"/>
                  </a:cxn>
                  <a:cxn ang="0">
                    <a:pos x="122" y="90"/>
                  </a:cxn>
                  <a:cxn ang="0">
                    <a:pos x="138" y="94"/>
                  </a:cxn>
                  <a:cxn ang="0">
                    <a:pos x="148" y="96"/>
                  </a:cxn>
                  <a:cxn ang="0">
                    <a:pos x="160" y="100"/>
                  </a:cxn>
                  <a:cxn ang="0">
                    <a:pos x="160" y="88"/>
                  </a:cxn>
                  <a:cxn ang="0">
                    <a:pos x="156" y="82"/>
                  </a:cxn>
                  <a:cxn ang="0">
                    <a:pos x="150" y="68"/>
                  </a:cxn>
                  <a:cxn ang="0">
                    <a:pos x="144" y="38"/>
                  </a:cxn>
                  <a:cxn ang="0">
                    <a:pos x="162" y="10"/>
                  </a:cxn>
                  <a:cxn ang="0">
                    <a:pos x="166" y="12"/>
                  </a:cxn>
                  <a:cxn ang="0">
                    <a:pos x="168" y="18"/>
                  </a:cxn>
                  <a:cxn ang="0">
                    <a:pos x="162" y="26"/>
                  </a:cxn>
                  <a:cxn ang="0">
                    <a:pos x="160" y="36"/>
                  </a:cxn>
                  <a:cxn ang="0">
                    <a:pos x="164" y="44"/>
                  </a:cxn>
                  <a:cxn ang="0">
                    <a:pos x="160" y="54"/>
                  </a:cxn>
                  <a:cxn ang="0">
                    <a:pos x="166" y="54"/>
                  </a:cxn>
                  <a:cxn ang="0">
                    <a:pos x="166" y="70"/>
                  </a:cxn>
                  <a:cxn ang="0">
                    <a:pos x="166" y="78"/>
                  </a:cxn>
                  <a:cxn ang="0">
                    <a:pos x="174" y="88"/>
                  </a:cxn>
                  <a:cxn ang="0">
                    <a:pos x="186" y="88"/>
                  </a:cxn>
                  <a:cxn ang="0">
                    <a:pos x="194" y="102"/>
                  </a:cxn>
                  <a:cxn ang="0">
                    <a:pos x="216" y="96"/>
                  </a:cxn>
                  <a:cxn ang="0">
                    <a:pos x="220" y="76"/>
                  </a:cxn>
                  <a:cxn ang="0">
                    <a:pos x="188" y="76"/>
                  </a:cxn>
                  <a:cxn ang="0">
                    <a:pos x="168" y="0"/>
                  </a:cxn>
                </a:cxnLst>
                <a:rect l="0" t="0" r="r" b="b"/>
                <a:pathLst>
                  <a:path w="220" h="104">
                    <a:moveTo>
                      <a:pt x="168" y="0"/>
                    </a:moveTo>
                    <a:lnTo>
                      <a:pt x="0" y="34"/>
                    </a:lnTo>
                    <a:lnTo>
                      <a:pt x="0" y="34"/>
                    </a:lnTo>
                    <a:lnTo>
                      <a:pt x="6" y="64"/>
                    </a:lnTo>
                    <a:lnTo>
                      <a:pt x="14" y="58"/>
                    </a:lnTo>
                    <a:lnTo>
                      <a:pt x="20" y="46"/>
                    </a:lnTo>
                    <a:lnTo>
                      <a:pt x="22" y="44"/>
                    </a:lnTo>
                    <a:lnTo>
                      <a:pt x="28" y="46"/>
                    </a:lnTo>
                    <a:lnTo>
                      <a:pt x="32" y="36"/>
                    </a:lnTo>
                    <a:lnTo>
                      <a:pt x="34" y="32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44" y="38"/>
                    </a:lnTo>
                    <a:lnTo>
                      <a:pt x="50" y="36"/>
                    </a:lnTo>
                    <a:lnTo>
                      <a:pt x="50" y="34"/>
                    </a:lnTo>
                    <a:lnTo>
                      <a:pt x="48" y="34"/>
                    </a:lnTo>
                    <a:lnTo>
                      <a:pt x="50" y="32"/>
                    </a:lnTo>
                    <a:lnTo>
                      <a:pt x="50" y="30"/>
                    </a:lnTo>
                    <a:lnTo>
                      <a:pt x="56" y="28"/>
                    </a:lnTo>
                    <a:lnTo>
                      <a:pt x="60" y="24"/>
                    </a:lnTo>
                    <a:lnTo>
                      <a:pt x="70" y="28"/>
                    </a:lnTo>
                    <a:lnTo>
                      <a:pt x="76" y="26"/>
                    </a:lnTo>
                    <a:lnTo>
                      <a:pt x="78" y="28"/>
                    </a:lnTo>
                    <a:lnTo>
                      <a:pt x="76" y="30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78" y="32"/>
                    </a:lnTo>
                    <a:lnTo>
                      <a:pt x="82" y="32"/>
                    </a:lnTo>
                    <a:lnTo>
                      <a:pt x="80" y="36"/>
                    </a:lnTo>
                    <a:lnTo>
                      <a:pt x="84" y="36"/>
                    </a:lnTo>
                    <a:lnTo>
                      <a:pt x="84" y="42"/>
                    </a:lnTo>
                    <a:lnTo>
                      <a:pt x="94" y="42"/>
                    </a:lnTo>
                    <a:lnTo>
                      <a:pt x="98" y="46"/>
                    </a:lnTo>
                    <a:lnTo>
                      <a:pt x="98" y="52"/>
                    </a:lnTo>
                    <a:lnTo>
                      <a:pt x="102" y="54"/>
                    </a:lnTo>
                    <a:lnTo>
                      <a:pt x="110" y="54"/>
                    </a:lnTo>
                    <a:lnTo>
                      <a:pt x="112" y="58"/>
                    </a:lnTo>
                    <a:lnTo>
                      <a:pt x="118" y="60"/>
                    </a:lnTo>
                    <a:lnTo>
                      <a:pt x="120" y="56"/>
                    </a:lnTo>
                    <a:lnTo>
                      <a:pt x="128" y="60"/>
                    </a:lnTo>
                    <a:lnTo>
                      <a:pt x="124" y="68"/>
                    </a:lnTo>
                    <a:lnTo>
                      <a:pt x="124" y="68"/>
                    </a:lnTo>
                    <a:lnTo>
                      <a:pt x="124" y="72"/>
                    </a:lnTo>
                    <a:lnTo>
                      <a:pt x="120" y="74"/>
                    </a:lnTo>
                    <a:lnTo>
                      <a:pt x="120" y="90"/>
                    </a:lnTo>
                    <a:lnTo>
                      <a:pt x="122" y="90"/>
                    </a:lnTo>
                    <a:lnTo>
                      <a:pt x="128" y="92"/>
                    </a:lnTo>
                    <a:lnTo>
                      <a:pt x="138" y="94"/>
                    </a:lnTo>
                    <a:lnTo>
                      <a:pt x="144" y="94"/>
                    </a:lnTo>
                    <a:lnTo>
                      <a:pt x="148" y="96"/>
                    </a:lnTo>
                    <a:lnTo>
                      <a:pt x="154" y="96"/>
                    </a:lnTo>
                    <a:lnTo>
                      <a:pt x="160" y="100"/>
                    </a:lnTo>
                    <a:lnTo>
                      <a:pt x="166" y="102"/>
                    </a:lnTo>
                    <a:lnTo>
                      <a:pt x="160" y="88"/>
                    </a:lnTo>
                    <a:lnTo>
                      <a:pt x="152" y="84"/>
                    </a:lnTo>
                    <a:lnTo>
                      <a:pt x="156" y="82"/>
                    </a:lnTo>
                    <a:lnTo>
                      <a:pt x="156" y="82"/>
                    </a:lnTo>
                    <a:lnTo>
                      <a:pt x="150" y="68"/>
                    </a:lnTo>
                    <a:lnTo>
                      <a:pt x="148" y="44"/>
                    </a:lnTo>
                    <a:lnTo>
                      <a:pt x="144" y="38"/>
                    </a:lnTo>
                    <a:lnTo>
                      <a:pt x="158" y="22"/>
                    </a:lnTo>
                    <a:lnTo>
                      <a:pt x="162" y="10"/>
                    </a:lnTo>
                    <a:lnTo>
                      <a:pt x="164" y="10"/>
                    </a:lnTo>
                    <a:lnTo>
                      <a:pt x="166" y="12"/>
                    </a:lnTo>
                    <a:lnTo>
                      <a:pt x="168" y="14"/>
                    </a:lnTo>
                    <a:lnTo>
                      <a:pt x="168" y="18"/>
                    </a:lnTo>
                    <a:lnTo>
                      <a:pt x="166" y="22"/>
                    </a:lnTo>
                    <a:lnTo>
                      <a:pt x="162" y="26"/>
                    </a:lnTo>
                    <a:lnTo>
                      <a:pt x="160" y="30"/>
                    </a:lnTo>
                    <a:lnTo>
                      <a:pt x="160" y="36"/>
                    </a:lnTo>
                    <a:lnTo>
                      <a:pt x="164" y="40"/>
                    </a:lnTo>
                    <a:lnTo>
                      <a:pt x="164" y="44"/>
                    </a:lnTo>
                    <a:lnTo>
                      <a:pt x="158" y="52"/>
                    </a:lnTo>
                    <a:lnTo>
                      <a:pt x="160" y="54"/>
                    </a:lnTo>
                    <a:lnTo>
                      <a:pt x="166" y="52"/>
                    </a:lnTo>
                    <a:lnTo>
                      <a:pt x="166" y="54"/>
                    </a:lnTo>
                    <a:lnTo>
                      <a:pt x="170" y="66"/>
                    </a:lnTo>
                    <a:lnTo>
                      <a:pt x="166" y="70"/>
                    </a:lnTo>
                    <a:lnTo>
                      <a:pt x="166" y="74"/>
                    </a:lnTo>
                    <a:lnTo>
                      <a:pt x="166" y="78"/>
                    </a:lnTo>
                    <a:lnTo>
                      <a:pt x="168" y="84"/>
                    </a:lnTo>
                    <a:lnTo>
                      <a:pt x="174" y="88"/>
                    </a:lnTo>
                    <a:lnTo>
                      <a:pt x="182" y="88"/>
                    </a:lnTo>
                    <a:lnTo>
                      <a:pt x="186" y="88"/>
                    </a:lnTo>
                    <a:lnTo>
                      <a:pt x="192" y="96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216" y="96"/>
                    </a:lnTo>
                    <a:lnTo>
                      <a:pt x="214" y="88"/>
                    </a:lnTo>
                    <a:lnTo>
                      <a:pt x="220" y="76"/>
                    </a:lnTo>
                    <a:lnTo>
                      <a:pt x="220" y="68"/>
                    </a:lnTo>
                    <a:lnTo>
                      <a:pt x="188" y="76"/>
                    </a:lnTo>
                    <a:lnTo>
                      <a:pt x="168" y="0"/>
                    </a:lnTo>
                    <a:lnTo>
                      <a:pt x="168" y="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0" name="Freeform 12"/>
              <p:cNvSpPr>
                <a:spLocks/>
              </p:cNvSpPr>
              <p:nvPr/>
            </p:nvSpPr>
            <p:spPr bwMode="auto">
              <a:xfrm>
                <a:off x="4930775" y="3038475"/>
                <a:ext cx="304800" cy="546100"/>
              </a:xfrm>
              <a:custGeom>
                <a:avLst/>
                <a:gdLst/>
                <a:ahLst/>
                <a:cxnLst>
                  <a:cxn ang="0">
                    <a:pos x="0" y="156"/>
                  </a:cxn>
                  <a:cxn ang="0">
                    <a:pos x="20" y="190"/>
                  </a:cxn>
                  <a:cxn ang="0">
                    <a:pos x="36" y="204"/>
                  </a:cxn>
                  <a:cxn ang="0">
                    <a:pos x="44" y="230"/>
                  </a:cxn>
                  <a:cxn ang="0">
                    <a:pos x="52" y="224"/>
                  </a:cxn>
                  <a:cxn ang="0">
                    <a:pos x="68" y="232"/>
                  </a:cxn>
                  <a:cxn ang="0">
                    <a:pos x="64" y="238"/>
                  </a:cxn>
                  <a:cxn ang="0">
                    <a:pos x="58" y="262"/>
                  </a:cxn>
                  <a:cxn ang="0">
                    <a:pos x="74" y="284"/>
                  </a:cxn>
                  <a:cxn ang="0">
                    <a:pos x="100" y="300"/>
                  </a:cxn>
                  <a:cxn ang="0">
                    <a:pos x="106" y="316"/>
                  </a:cxn>
                  <a:cxn ang="0">
                    <a:pos x="104" y="328"/>
                  </a:cxn>
                  <a:cxn ang="0">
                    <a:pos x="114" y="342"/>
                  </a:cxn>
                  <a:cxn ang="0">
                    <a:pos x="114" y="336"/>
                  </a:cxn>
                  <a:cxn ang="0">
                    <a:pos x="122" y="344"/>
                  </a:cxn>
                  <a:cxn ang="0">
                    <a:pos x="128" y="326"/>
                  </a:cxn>
                  <a:cxn ang="0">
                    <a:pos x="156" y="330"/>
                  </a:cxn>
                  <a:cxn ang="0">
                    <a:pos x="152" y="314"/>
                  </a:cxn>
                  <a:cxn ang="0">
                    <a:pos x="166" y="298"/>
                  </a:cxn>
                  <a:cxn ang="0">
                    <a:pos x="170" y="288"/>
                  </a:cxn>
                  <a:cxn ang="0">
                    <a:pos x="170" y="286"/>
                  </a:cxn>
                  <a:cxn ang="0">
                    <a:pos x="170" y="282"/>
                  </a:cxn>
                  <a:cxn ang="0">
                    <a:pos x="172" y="270"/>
                  </a:cxn>
                  <a:cxn ang="0">
                    <a:pos x="174" y="266"/>
                  </a:cxn>
                  <a:cxn ang="0">
                    <a:pos x="174" y="258"/>
                  </a:cxn>
                  <a:cxn ang="0">
                    <a:pos x="182" y="246"/>
                  </a:cxn>
                  <a:cxn ang="0">
                    <a:pos x="184" y="240"/>
                  </a:cxn>
                  <a:cxn ang="0">
                    <a:pos x="188" y="220"/>
                  </a:cxn>
                  <a:cxn ang="0">
                    <a:pos x="182" y="206"/>
                  </a:cxn>
                  <a:cxn ang="0">
                    <a:pos x="184" y="194"/>
                  </a:cxn>
                  <a:cxn ang="0">
                    <a:pos x="176" y="46"/>
                  </a:cxn>
                  <a:cxn ang="0">
                    <a:pos x="160" y="0"/>
                  </a:cxn>
                  <a:cxn ang="0">
                    <a:pos x="42" y="16"/>
                  </a:cxn>
                  <a:cxn ang="0">
                    <a:pos x="56" y="30"/>
                  </a:cxn>
                  <a:cxn ang="0">
                    <a:pos x="56" y="48"/>
                  </a:cxn>
                  <a:cxn ang="0">
                    <a:pos x="48" y="64"/>
                  </a:cxn>
                  <a:cxn ang="0">
                    <a:pos x="18" y="76"/>
                  </a:cxn>
                  <a:cxn ang="0">
                    <a:pos x="22" y="94"/>
                  </a:cxn>
                  <a:cxn ang="0">
                    <a:pos x="18" y="110"/>
                  </a:cxn>
                  <a:cxn ang="0">
                    <a:pos x="4" y="128"/>
                  </a:cxn>
                  <a:cxn ang="0">
                    <a:pos x="2" y="140"/>
                  </a:cxn>
                </a:cxnLst>
                <a:rect l="0" t="0" r="r" b="b"/>
                <a:pathLst>
                  <a:path w="192" h="344">
                    <a:moveTo>
                      <a:pt x="2" y="140"/>
                    </a:moveTo>
                    <a:lnTo>
                      <a:pt x="0" y="156"/>
                    </a:lnTo>
                    <a:lnTo>
                      <a:pt x="8" y="180"/>
                    </a:lnTo>
                    <a:lnTo>
                      <a:pt x="20" y="190"/>
                    </a:lnTo>
                    <a:lnTo>
                      <a:pt x="24" y="196"/>
                    </a:lnTo>
                    <a:lnTo>
                      <a:pt x="36" y="204"/>
                    </a:lnTo>
                    <a:lnTo>
                      <a:pt x="40" y="224"/>
                    </a:lnTo>
                    <a:lnTo>
                      <a:pt x="44" y="230"/>
                    </a:lnTo>
                    <a:lnTo>
                      <a:pt x="48" y="230"/>
                    </a:lnTo>
                    <a:lnTo>
                      <a:pt x="52" y="224"/>
                    </a:lnTo>
                    <a:lnTo>
                      <a:pt x="60" y="226"/>
                    </a:lnTo>
                    <a:lnTo>
                      <a:pt x="68" y="232"/>
                    </a:lnTo>
                    <a:lnTo>
                      <a:pt x="68" y="234"/>
                    </a:lnTo>
                    <a:lnTo>
                      <a:pt x="64" y="238"/>
                    </a:lnTo>
                    <a:lnTo>
                      <a:pt x="66" y="244"/>
                    </a:lnTo>
                    <a:lnTo>
                      <a:pt x="58" y="262"/>
                    </a:lnTo>
                    <a:lnTo>
                      <a:pt x="58" y="270"/>
                    </a:lnTo>
                    <a:lnTo>
                      <a:pt x="74" y="284"/>
                    </a:lnTo>
                    <a:lnTo>
                      <a:pt x="80" y="284"/>
                    </a:lnTo>
                    <a:lnTo>
                      <a:pt x="100" y="300"/>
                    </a:lnTo>
                    <a:lnTo>
                      <a:pt x="100" y="308"/>
                    </a:lnTo>
                    <a:lnTo>
                      <a:pt x="106" y="316"/>
                    </a:lnTo>
                    <a:lnTo>
                      <a:pt x="102" y="326"/>
                    </a:lnTo>
                    <a:lnTo>
                      <a:pt x="104" y="328"/>
                    </a:lnTo>
                    <a:lnTo>
                      <a:pt x="110" y="338"/>
                    </a:lnTo>
                    <a:lnTo>
                      <a:pt x="114" y="342"/>
                    </a:lnTo>
                    <a:lnTo>
                      <a:pt x="112" y="338"/>
                    </a:lnTo>
                    <a:lnTo>
                      <a:pt x="114" y="336"/>
                    </a:lnTo>
                    <a:lnTo>
                      <a:pt x="118" y="342"/>
                    </a:lnTo>
                    <a:lnTo>
                      <a:pt x="122" y="344"/>
                    </a:lnTo>
                    <a:lnTo>
                      <a:pt x="120" y="336"/>
                    </a:lnTo>
                    <a:lnTo>
                      <a:pt x="128" y="32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2"/>
                    </a:lnTo>
                    <a:lnTo>
                      <a:pt x="152" y="314"/>
                    </a:lnTo>
                    <a:lnTo>
                      <a:pt x="170" y="308"/>
                    </a:lnTo>
                    <a:lnTo>
                      <a:pt x="166" y="298"/>
                    </a:lnTo>
                    <a:lnTo>
                      <a:pt x="170" y="288"/>
                    </a:lnTo>
                    <a:lnTo>
                      <a:pt x="170" y="288"/>
                    </a:lnTo>
                    <a:lnTo>
                      <a:pt x="168" y="288"/>
                    </a:lnTo>
                    <a:lnTo>
                      <a:pt x="170" y="286"/>
                    </a:lnTo>
                    <a:lnTo>
                      <a:pt x="166" y="284"/>
                    </a:lnTo>
                    <a:lnTo>
                      <a:pt x="170" y="282"/>
                    </a:lnTo>
                    <a:lnTo>
                      <a:pt x="170" y="274"/>
                    </a:lnTo>
                    <a:lnTo>
                      <a:pt x="172" y="270"/>
                    </a:lnTo>
                    <a:lnTo>
                      <a:pt x="170" y="270"/>
                    </a:lnTo>
                    <a:lnTo>
                      <a:pt x="174" y="266"/>
                    </a:lnTo>
                    <a:lnTo>
                      <a:pt x="170" y="262"/>
                    </a:lnTo>
                    <a:lnTo>
                      <a:pt x="174" y="258"/>
                    </a:lnTo>
                    <a:lnTo>
                      <a:pt x="178" y="258"/>
                    </a:lnTo>
                    <a:lnTo>
                      <a:pt x="182" y="246"/>
                    </a:lnTo>
                    <a:lnTo>
                      <a:pt x="186" y="244"/>
                    </a:lnTo>
                    <a:lnTo>
                      <a:pt x="184" y="240"/>
                    </a:lnTo>
                    <a:lnTo>
                      <a:pt x="192" y="228"/>
                    </a:lnTo>
                    <a:lnTo>
                      <a:pt x="188" y="220"/>
                    </a:lnTo>
                    <a:lnTo>
                      <a:pt x="190" y="216"/>
                    </a:lnTo>
                    <a:lnTo>
                      <a:pt x="182" y="206"/>
                    </a:lnTo>
                    <a:lnTo>
                      <a:pt x="186" y="200"/>
                    </a:lnTo>
                    <a:lnTo>
                      <a:pt x="184" y="194"/>
                    </a:lnTo>
                    <a:lnTo>
                      <a:pt x="188" y="190"/>
                    </a:lnTo>
                    <a:lnTo>
                      <a:pt x="176" y="46"/>
                    </a:lnTo>
                    <a:lnTo>
                      <a:pt x="160" y="12"/>
                    </a:lnTo>
                    <a:lnTo>
                      <a:pt x="160" y="0"/>
                    </a:lnTo>
                    <a:lnTo>
                      <a:pt x="32" y="10"/>
                    </a:lnTo>
                    <a:lnTo>
                      <a:pt x="42" y="16"/>
                    </a:lnTo>
                    <a:lnTo>
                      <a:pt x="44" y="22"/>
                    </a:lnTo>
                    <a:lnTo>
                      <a:pt x="56" y="30"/>
                    </a:lnTo>
                    <a:lnTo>
                      <a:pt x="56" y="38"/>
                    </a:lnTo>
                    <a:lnTo>
                      <a:pt x="56" y="48"/>
                    </a:lnTo>
                    <a:lnTo>
                      <a:pt x="50" y="52"/>
                    </a:lnTo>
                    <a:lnTo>
                      <a:pt x="48" y="64"/>
                    </a:lnTo>
                    <a:lnTo>
                      <a:pt x="34" y="72"/>
                    </a:lnTo>
                    <a:lnTo>
                      <a:pt x="18" y="76"/>
                    </a:lnTo>
                    <a:lnTo>
                      <a:pt x="16" y="86"/>
                    </a:lnTo>
                    <a:lnTo>
                      <a:pt x="22" y="94"/>
                    </a:lnTo>
                    <a:lnTo>
                      <a:pt x="24" y="102"/>
                    </a:lnTo>
                    <a:lnTo>
                      <a:pt x="18" y="110"/>
                    </a:lnTo>
                    <a:lnTo>
                      <a:pt x="16" y="120"/>
                    </a:lnTo>
                    <a:lnTo>
                      <a:pt x="4" y="128"/>
                    </a:lnTo>
                    <a:lnTo>
                      <a:pt x="6" y="138"/>
                    </a:lnTo>
                    <a:lnTo>
                      <a:pt x="2" y="14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4"/>
              <p:cNvSpPr>
                <a:spLocks/>
              </p:cNvSpPr>
              <p:nvPr/>
            </p:nvSpPr>
            <p:spPr bwMode="auto">
              <a:xfrm>
                <a:off x="5410200" y="3727450"/>
                <a:ext cx="409575" cy="441325"/>
              </a:xfrm>
              <a:custGeom>
                <a:avLst/>
                <a:gdLst/>
                <a:ahLst/>
                <a:cxnLst>
                  <a:cxn ang="0">
                    <a:pos x="238" y="252"/>
                  </a:cxn>
                  <a:cxn ang="0">
                    <a:pos x="236" y="236"/>
                  </a:cxn>
                  <a:cxn ang="0">
                    <a:pos x="256" y="168"/>
                  </a:cxn>
                  <a:cxn ang="0">
                    <a:pos x="258" y="166"/>
                  </a:cxn>
                  <a:cxn ang="0">
                    <a:pos x="246" y="162"/>
                  </a:cxn>
                  <a:cxn ang="0">
                    <a:pos x="244" y="150"/>
                  </a:cxn>
                  <a:cxn ang="0">
                    <a:pos x="238" y="138"/>
                  </a:cxn>
                  <a:cxn ang="0">
                    <a:pos x="228" y="134"/>
                  </a:cxn>
                  <a:cxn ang="0">
                    <a:pos x="228" y="126"/>
                  </a:cxn>
                  <a:cxn ang="0">
                    <a:pos x="220" y="114"/>
                  </a:cxn>
                  <a:cxn ang="0">
                    <a:pos x="220" y="110"/>
                  </a:cxn>
                  <a:cxn ang="0">
                    <a:pos x="206" y="104"/>
                  </a:cxn>
                  <a:cxn ang="0">
                    <a:pos x="206" y="100"/>
                  </a:cxn>
                  <a:cxn ang="0">
                    <a:pos x="200" y="98"/>
                  </a:cxn>
                  <a:cxn ang="0">
                    <a:pos x="200" y="96"/>
                  </a:cxn>
                  <a:cxn ang="0">
                    <a:pos x="196" y="92"/>
                  </a:cxn>
                  <a:cxn ang="0">
                    <a:pos x="194" y="86"/>
                  </a:cxn>
                  <a:cxn ang="0">
                    <a:pos x="180" y="76"/>
                  </a:cxn>
                  <a:cxn ang="0">
                    <a:pos x="180" y="76"/>
                  </a:cxn>
                  <a:cxn ang="0">
                    <a:pos x="174" y="68"/>
                  </a:cxn>
                  <a:cxn ang="0">
                    <a:pos x="160" y="60"/>
                  </a:cxn>
                  <a:cxn ang="0">
                    <a:pos x="158" y="56"/>
                  </a:cxn>
                  <a:cxn ang="0">
                    <a:pos x="158" y="56"/>
                  </a:cxn>
                  <a:cxn ang="0">
                    <a:pos x="150" y="48"/>
                  </a:cxn>
                  <a:cxn ang="0">
                    <a:pos x="144" y="38"/>
                  </a:cxn>
                  <a:cxn ang="0">
                    <a:pos x="144" y="38"/>
                  </a:cxn>
                  <a:cxn ang="0">
                    <a:pos x="140" y="30"/>
                  </a:cxn>
                  <a:cxn ang="0">
                    <a:pos x="132" y="32"/>
                  </a:cxn>
                  <a:cxn ang="0">
                    <a:pos x="114" y="20"/>
                  </a:cxn>
                  <a:cxn ang="0">
                    <a:pos x="118" y="10"/>
                  </a:cxn>
                  <a:cxn ang="0">
                    <a:pos x="124" y="6"/>
                  </a:cxn>
                  <a:cxn ang="0">
                    <a:pos x="124" y="0"/>
                  </a:cxn>
                  <a:cxn ang="0">
                    <a:pos x="0" y="14"/>
                  </a:cxn>
                  <a:cxn ang="0">
                    <a:pos x="40" y="156"/>
                  </a:cxn>
                  <a:cxn ang="0">
                    <a:pos x="50" y="170"/>
                  </a:cxn>
                  <a:cxn ang="0">
                    <a:pos x="48" y="174"/>
                  </a:cxn>
                  <a:cxn ang="0">
                    <a:pos x="54" y="178"/>
                  </a:cxn>
                  <a:cxn ang="0">
                    <a:pos x="46" y="188"/>
                  </a:cxn>
                  <a:cxn ang="0">
                    <a:pos x="46" y="202"/>
                  </a:cxn>
                  <a:cxn ang="0">
                    <a:pos x="50" y="212"/>
                  </a:cxn>
                  <a:cxn ang="0">
                    <a:pos x="50" y="246"/>
                  </a:cxn>
                  <a:cxn ang="0">
                    <a:pos x="64" y="274"/>
                  </a:cxn>
                  <a:cxn ang="0">
                    <a:pos x="202" y="266"/>
                  </a:cxn>
                  <a:cxn ang="0">
                    <a:pos x="204" y="274"/>
                  </a:cxn>
                  <a:cxn ang="0">
                    <a:pos x="206" y="278"/>
                  </a:cxn>
                  <a:cxn ang="0">
                    <a:pos x="212" y="276"/>
                  </a:cxn>
                  <a:cxn ang="0">
                    <a:pos x="214" y="264"/>
                  </a:cxn>
                  <a:cxn ang="0">
                    <a:pos x="210" y="254"/>
                  </a:cxn>
                  <a:cxn ang="0">
                    <a:pos x="214" y="248"/>
                  </a:cxn>
                  <a:cxn ang="0">
                    <a:pos x="238" y="252"/>
                  </a:cxn>
                </a:cxnLst>
                <a:rect l="0" t="0" r="r" b="b"/>
                <a:pathLst>
                  <a:path w="258" h="278">
                    <a:moveTo>
                      <a:pt x="238" y="252"/>
                    </a:moveTo>
                    <a:lnTo>
                      <a:pt x="236" y="236"/>
                    </a:lnTo>
                    <a:lnTo>
                      <a:pt x="256" y="168"/>
                    </a:lnTo>
                    <a:lnTo>
                      <a:pt x="258" y="166"/>
                    </a:lnTo>
                    <a:lnTo>
                      <a:pt x="246" y="162"/>
                    </a:lnTo>
                    <a:lnTo>
                      <a:pt x="244" y="150"/>
                    </a:lnTo>
                    <a:lnTo>
                      <a:pt x="238" y="138"/>
                    </a:lnTo>
                    <a:lnTo>
                      <a:pt x="228" y="134"/>
                    </a:lnTo>
                    <a:lnTo>
                      <a:pt x="228" y="126"/>
                    </a:lnTo>
                    <a:lnTo>
                      <a:pt x="220" y="114"/>
                    </a:lnTo>
                    <a:lnTo>
                      <a:pt x="220" y="110"/>
                    </a:lnTo>
                    <a:lnTo>
                      <a:pt x="206" y="104"/>
                    </a:lnTo>
                    <a:lnTo>
                      <a:pt x="206" y="100"/>
                    </a:lnTo>
                    <a:lnTo>
                      <a:pt x="200" y="98"/>
                    </a:lnTo>
                    <a:lnTo>
                      <a:pt x="200" y="96"/>
                    </a:lnTo>
                    <a:lnTo>
                      <a:pt x="196" y="92"/>
                    </a:lnTo>
                    <a:lnTo>
                      <a:pt x="194" y="8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74" y="68"/>
                    </a:lnTo>
                    <a:lnTo>
                      <a:pt x="160" y="60"/>
                    </a:lnTo>
                    <a:lnTo>
                      <a:pt x="158" y="56"/>
                    </a:lnTo>
                    <a:lnTo>
                      <a:pt x="158" y="56"/>
                    </a:lnTo>
                    <a:lnTo>
                      <a:pt x="150" y="48"/>
                    </a:lnTo>
                    <a:lnTo>
                      <a:pt x="144" y="38"/>
                    </a:lnTo>
                    <a:lnTo>
                      <a:pt x="144" y="38"/>
                    </a:lnTo>
                    <a:lnTo>
                      <a:pt x="140" y="30"/>
                    </a:lnTo>
                    <a:lnTo>
                      <a:pt x="132" y="32"/>
                    </a:lnTo>
                    <a:lnTo>
                      <a:pt x="114" y="20"/>
                    </a:lnTo>
                    <a:lnTo>
                      <a:pt x="118" y="10"/>
                    </a:lnTo>
                    <a:lnTo>
                      <a:pt x="124" y="6"/>
                    </a:lnTo>
                    <a:lnTo>
                      <a:pt x="124" y="0"/>
                    </a:lnTo>
                    <a:lnTo>
                      <a:pt x="0" y="14"/>
                    </a:lnTo>
                    <a:lnTo>
                      <a:pt x="40" y="156"/>
                    </a:lnTo>
                    <a:lnTo>
                      <a:pt x="50" y="170"/>
                    </a:lnTo>
                    <a:lnTo>
                      <a:pt x="48" y="174"/>
                    </a:lnTo>
                    <a:lnTo>
                      <a:pt x="54" y="178"/>
                    </a:lnTo>
                    <a:lnTo>
                      <a:pt x="46" y="188"/>
                    </a:lnTo>
                    <a:lnTo>
                      <a:pt x="46" y="202"/>
                    </a:lnTo>
                    <a:lnTo>
                      <a:pt x="50" y="212"/>
                    </a:lnTo>
                    <a:lnTo>
                      <a:pt x="50" y="246"/>
                    </a:lnTo>
                    <a:lnTo>
                      <a:pt x="64" y="274"/>
                    </a:lnTo>
                    <a:lnTo>
                      <a:pt x="202" y="266"/>
                    </a:lnTo>
                    <a:lnTo>
                      <a:pt x="204" y="274"/>
                    </a:lnTo>
                    <a:lnTo>
                      <a:pt x="206" y="278"/>
                    </a:lnTo>
                    <a:lnTo>
                      <a:pt x="212" y="276"/>
                    </a:lnTo>
                    <a:lnTo>
                      <a:pt x="214" y="264"/>
                    </a:lnTo>
                    <a:lnTo>
                      <a:pt x="210" y="254"/>
                    </a:lnTo>
                    <a:lnTo>
                      <a:pt x="214" y="248"/>
                    </a:lnTo>
                    <a:lnTo>
                      <a:pt x="238" y="25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16"/>
              <p:cNvSpPr>
                <a:spLocks/>
              </p:cNvSpPr>
              <p:nvPr/>
            </p:nvSpPr>
            <p:spPr bwMode="auto">
              <a:xfrm>
                <a:off x="3086100" y="3438525"/>
                <a:ext cx="517525" cy="619125"/>
              </a:xfrm>
              <a:custGeom>
                <a:avLst/>
                <a:gdLst/>
                <a:ahLst/>
                <a:cxnLst>
                  <a:cxn ang="0">
                    <a:pos x="124" y="6"/>
                  </a:cxn>
                  <a:cxn ang="0">
                    <a:pos x="326" y="44"/>
                  </a:cxn>
                  <a:cxn ang="0">
                    <a:pos x="276" y="390"/>
                  </a:cxn>
                  <a:cxn ang="0">
                    <a:pos x="178" y="374"/>
                  </a:cxn>
                  <a:cxn ang="0">
                    <a:pos x="0" y="262"/>
                  </a:cxn>
                  <a:cxn ang="0">
                    <a:pos x="0" y="256"/>
                  </a:cxn>
                  <a:cxn ang="0">
                    <a:pos x="4" y="252"/>
                  </a:cxn>
                  <a:cxn ang="0">
                    <a:pos x="12" y="254"/>
                  </a:cxn>
                  <a:cxn ang="0">
                    <a:pos x="18" y="246"/>
                  </a:cxn>
                  <a:cxn ang="0">
                    <a:pos x="18" y="240"/>
                  </a:cxn>
                  <a:cxn ang="0">
                    <a:pos x="8" y="232"/>
                  </a:cxn>
                  <a:cxn ang="0">
                    <a:pos x="12" y="224"/>
                  </a:cxn>
                  <a:cxn ang="0">
                    <a:pos x="10" y="218"/>
                  </a:cxn>
                  <a:cxn ang="0">
                    <a:pos x="10" y="212"/>
                  </a:cxn>
                  <a:cxn ang="0">
                    <a:pos x="16" y="212"/>
                  </a:cxn>
                  <a:cxn ang="0">
                    <a:pos x="22" y="204"/>
                  </a:cxn>
                  <a:cxn ang="0">
                    <a:pos x="24" y="196"/>
                  </a:cxn>
                  <a:cxn ang="0">
                    <a:pos x="26" y="194"/>
                  </a:cxn>
                  <a:cxn ang="0">
                    <a:pos x="28" y="180"/>
                  </a:cxn>
                  <a:cxn ang="0">
                    <a:pos x="34" y="176"/>
                  </a:cxn>
                  <a:cxn ang="0">
                    <a:pos x="36" y="172"/>
                  </a:cxn>
                  <a:cxn ang="0">
                    <a:pos x="52" y="164"/>
                  </a:cxn>
                  <a:cxn ang="0">
                    <a:pos x="48" y="152"/>
                  </a:cxn>
                  <a:cxn ang="0">
                    <a:pos x="42" y="146"/>
                  </a:cxn>
                  <a:cxn ang="0">
                    <a:pos x="34" y="122"/>
                  </a:cxn>
                  <a:cxn ang="0">
                    <a:pos x="36" y="108"/>
                  </a:cxn>
                  <a:cxn ang="0">
                    <a:pos x="40" y="106"/>
                  </a:cxn>
                  <a:cxn ang="0">
                    <a:pos x="42" y="70"/>
                  </a:cxn>
                  <a:cxn ang="0">
                    <a:pos x="44" y="62"/>
                  </a:cxn>
                  <a:cxn ang="0">
                    <a:pos x="42" y="56"/>
                  </a:cxn>
                  <a:cxn ang="0">
                    <a:pos x="46" y="52"/>
                  </a:cxn>
                  <a:cxn ang="0">
                    <a:pos x="54" y="46"/>
                  </a:cxn>
                  <a:cxn ang="0">
                    <a:pos x="58" y="48"/>
                  </a:cxn>
                  <a:cxn ang="0">
                    <a:pos x="62" y="48"/>
                  </a:cxn>
                  <a:cxn ang="0">
                    <a:pos x="66" y="56"/>
                  </a:cxn>
                  <a:cxn ang="0">
                    <a:pos x="70" y="58"/>
                  </a:cxn>
                  <a:cxn ang="0">
                    <a:pos x="72" y="56"/>
                  </a:cxn>
                  <a:cxn ang="0">
                    <a:pos x="78" y="48"/>
                  </a:cxn>
                  <a:cxn ang="0">
                    <a:pos x="88" y="0"/>
                  </a:cxn>
                  <a:cxn ang="0">
                    <a:pos x="124" y="6"/>
                  </a:cxn>
                </a:cxnLst>
                <a:rect l="0" t="0" r="r" b="b"/>
                <a:pathLst>
                  <a:path w="326" h="390">
                    <a:moveTo>
                      <a:pt x="124" y="6"/>
                    </a:moveTo>
                    <a:lnTo>
                      <a:pt x="326" y="44"/>
                    </a:lnTo>
                    <a:lnTo>
                      <a:pt x="276" y="390"/>
                    </a:lnTo>
                    <a:lnTo>
                      <a:pt x="178" y="374"/>
                    </a:lnTo>
                    <a:lnTo>
                      <a:pt x="0" y="262"/>
                    </a:lnTo>
                    <a:lnTo>
                      <a:pt x="0" y="256"/>
                    </a:lnTo>
                    <a:lnTo>
                      <a:pt x="4" y="252"/>
                    </a:lnTo>
                    <a:lnTo>
                      <a:pt x="12" y="254"/>
                    </a:lnTo>
                    <a:lnTo>
                      <a:pt x="18" y="246"/>
                    </a:lnTo>
                    <a:lnTo>
                      <a:pt x="18" y="240"/>
                    </a:lnTo>
                    <a:lnTo>
                      <a:pt x="8" y="232"/>
                    </a:lnTo>
                    <a:lnTo>
                      <a:pt x="12" y="224"/>
                    </a:lnTo>
                    <a:lnTo>
                      <a:pt x="10" y="218"/>
                    </a:lnTo>
                    <a:lnTo>
                      <a:pt x="10" y="212"/>
                    </a:lnTo>
                    <a:lnTo>
                      <a:pt x="16" y="212"/>
                    </a:lnTo>
                    <a:lnTo>
                      <a:pt x="22" y="204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8" y="180"/>
                    </a:lnTo>
                    <a:lnTo>
                      <a:pt x="34" y="176"/>
                    </a:lnTo>
                    <a:lnTo>
                      <a:pt x="36" y="172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2" y="146"/>
                    </a:lnTo>
                    <a:lnTo>
                      <a:pt x="34" y="122"/>
                    </a:lnTo>
                    <a:lnTo>
                      <a:pt x="36" y="108"/>
                    </a:lnTo>
                    <a:lnTo>
                      <a:pt x="40" y="106"/>
                    </a:lnTo>
                    <a:lnTo>
                      <a:pt x="42" y="70"/>
                    </a:lnTo>
                    <a:lnTo>
                      <a:pt x="44" y="62"/>
                    </a:lnTo>
                    <a:lnTo>
                      <a:pt x="42" y="56"/>
                    </a:lnTo>
                    <a:lnTo>
                      <a:pt x="46" y="52"/>
                    </a:lnTo>
                    <a:lnTo>
                      <a:pt x="54" y="46"/>
                    </a:lnTo>
                    <a:lnTo>
                      <a:pt x="58" y="48"/>
                    </a:lnTo>
                    <a:lnTo>
                      <a:pt x="62" y="48"/>
                    </a:lnTo>
                    <a:lnTo>
                      <a:pt x="66" y="56"/>
                    </a:lnTo>
                    <a:lnTo>
                      <a:pt x="70" y="58"/>
                    </a:lnTo>
                    <a:lnTo>
                      <a:pt x="72" y="56"/>
                    </a:lnTo>
                    <a:lnTo>
                      <a:pt x="78" y="48"/>
                    </a:lnTo>
                    <a:lnTo>
                      <a:pt x="88" y="0"/>
                    </a:lnTo>
                    <a:lnTo>
                      <a:pt x="124" y="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18"/>
              <p:cNvSpPr>
                <a:spLocks/>
              </p:cNvSpPr>
              <p:nvPr/>
            </p:nvSpPr>
            <p:spPr bwMode="auto">
              <a:xfrm>
                <a:off x="4949825" y="3768725"/>
                <a:ext cx="273050" cy="469900"/>
              </a:xfrm>
              <a:custGeom>
                <a:avLst/>
                <a:gdLst/>
                <a:ahLst/>
                <a:cxnLst>
                  <a:cxn ang="0">
                    <a:pos x="172" y="284"/>
                  </a:cxn>
                  <a:cxn ang="0">
                    <a:pos x="140" y="284"/>
                  </a:cxn>
                  <a:cxn ang="0">
                    <a:pos x="130" y="292"/>
                  </a:cxn>
                  <a:cxn ang="0">
                    <a:pos x="122" y="290"/>
                  </a:cxn>
                  <a:cxn ang="0">
                    <a:pos x="110" y="296"/>
                  </a:cxn>
                  <a:cxn ang="0">
                    <a:pos x="104" y="284"/>
                  </a:cxn>
                  <a:cxn ang="0">
                    <a:pos x="98" y="278"/>
                  </a:cxn>
                  <a:cxn ang="0">
                    <a:pos x="96" y="272"/>
                  </a:cxn>
                  <a:cxn ang="0">
                    <a:pos x="100" y="252"/>
                  </a:cxn>
                  <a:cxn ang="0">
                    <a:pos x="0" y="256"/>
                  </a:cxn>
                  <a:cxn ang="0">
                    <a:pos x="0" y="256"/>
                  </a:cxn>
                  <a:cxn ang="0">
                    <a:pos x="4" y="252"/>
                  </a:cxn>
                  <a:cxn ang="0">
                    <a:pos x="0" y="240"/>
                  </a:cxn>
                  <a:cxn ang="0">
                    <a:pos x="6" y="238"/>
                  </a:cxn>
                  <a:cxn ang="0">
                    <a:pos x="8" y="230"/>
                  </a:cxn>
                  <a:cxn ang="0">
                    <a:pos x="6" y="224"/>
                  </a:cxn>
                  <a:cxn ang="0">
                    <a:pos x="12" y="220"/>
                  </a:cxn>
                  <a:cxn ang="0">
                    <a:pos x="14" y="204"/>
                  </a:cxn>
                  <a:cxn ang="0">
                    <a:pos x="28" y="192"/>
                  </a:cxn>
                  <a:cxn ang="0">
                    <a:pos x="26" y="184"/>
                  </a:cxn>
                  <a:cxn ang="0">
                    <a:pos x="30" y="184"/>
                  </a:cxn>
                  <a:cxn ang="0">
                    <a:pos x="36" y="172"/>
                  </a:cxn>
                  <a:cxn ang="0">
                    <a:pos x="26" y="164"/>
                  </a:cxn>
                  <a:cxn ang="0">
                    <a:pos x="26" y="158"/>
                  </a:cxn>
                  <a:cxn ang="0">
                    <a:pos x="22" y="154"/>
                  </a:cxn>
                  <a:cxn ang="0">
                    <a:pos x="26" y="150"/>
                  </a:cxn>
                  <a:cxn ang="0">
                    <a:pos x="22" y="146"/>
                  </a:cxn>
                  <a:cxn ang="0">
                    <a:pos x="26" y="136"/>
                  </a:cxn>
                  <a:cxn ang="0">
                    <a:pos x="22" y="134"/>
                  </a:cxn>
                  <a:cxn ang="0">
                    <a:pos x="22" y="132"/>
                  </a:cxn>
                  <a:cxn ang="0">
                    <a:pos x="22" y="124"/>
                  </a:cxn>
                  <a:cxn ang="0">
                    <a:pos x="24" y="122"/>
                  </a:cxn>
                  <a:cxn ang="0">
                    <a:pos x="24" y="116"/>
                  </a:cxn>
                  <a:cxn ang="0">
                    <a:pos x="20" y="112"/>
                  </a:cxn>
                  <a:cxn ang="0">
                    <a:pos x="22" y="102"/>
                  </a:cxn>
                  <a:cxn ang="0">
                    <a:pos x="16" y="98"/>
                  </a:cxn>
                  <a:cxn ang="0">
                    <a:pos x="20" y="96"/>
                  </a:cxn>
                  <a:cxn ang="0">
                    <a:pos x="20" y="94"/>
                  </a:cxn>
                  <a:cxn ang="0">
                    <a:pos x="16" y="90"/>
                  </a:cxn>
                  <a:cxn ang="0">
                    <a:pos x="24" y="84"/>
                  </a:cxn>
                  <a:cxn ang="0">
                    <a:pos x="26" y="74"/>
                  </a:cxn>
                  <a:cxn ang="0">
                    <a:pos x="22" y="72"/>
                  </a:cxn>
                  <a:cxn ang="0">
                    <a:pos x="32" y="66"/>
                  </a:cxn>
                  <a:cxn ang="0">
                    <a:pos x="34" y="64"/>
                  </a:cxn>
                  <a:cxn ang="0">
                    <a:pos x="28" y="60"/>
                  </a:cxn>
                  <a:cxn ang="0">
                    <a:pos x="34" y="58"/>
                  </a:cxn>
                  <a:cxn ang="0">
                    <a:pos x="36" y="52"/>
                  </a:cxn>
                  <a:cxn ang="0">
                    <a:pos x="38" y="52"/>
                  </a:cxn>
                  <a:cxn ang="0">
                    <a:pos x="38" y="46"/>
                  </a:cxn>
                  <a:cxn ang="0">
                    <a:pos x="46" y="44"/>
                  </a:cxn>
                  <a:cxn ang="0">
                    <a:pos x="46" y="30"/>
                  </a:cxn>
                  <a:cxn ang="0">
                    <a:pos x="48" y="24"/>
                  </a:cxn>
                  <a:cxn ang="0">
                    <a:pos x="52" y="24"/>
                  </a:cxn>
                  <a:cxn ang="0">
                    <a:pos x="52" y="18"/>
                  </a:cxn>
                  <a:cxn ang="0">
                    <a:pos x="62" y="12"/>
                  </a:cxn>
                  <a:cxn ang="0">
                    <a:pos x="58" y="6"/>
                  </a:cxn>
                  <a:cxn ang="0">
                    <a:pos x="164" y="0"/>
                  </a:cxn>
                  <a:cxn ang="0">
                    <a:pos x="170" y="6"/>
                  </a:cxn>
                  <a:cxn ang="0">
                    <a:pos x="172" y="284"/>
                  </a:cxn>
                </a:cxnLst>
                <a:rect l="0" t="0" r="r" b="b"/>
                <a:pathLst>
                  <a:path w="172" h="296">
                    <a:moveTo>
                      <a:pt x="172" y="284"/>
                    </a:moveTo>
                    <a:lnTo>
                      <a:pt x="140" y="284"/>
                    </a:lnTo>
                    <a:lnTo>
                      <a:pt x="130" y="292"/>
                    </a:lnTo>
                    <a:lnTo>
                      <a:pt x="122" y="290"/>
                    </a:lnTo>
                    <a:lnTo>
                      <a:pt x="110" y="296"/>
                    </a:lnTo>
                    <a:lnTo>
                      <a:pt x="104" y="284"/>
                    </a:lnTo>
                    <a:lnTo>
                      <a:pt x="98" y="278"/>
                    </a:lnTo>
                    <a:lnTo>
                      <a:pt x="96" y="272"/>
                    </a:lnTo>
                    <a:lnTo>
                      <a:pt x="100" y="252"/>
                    </a:lnTo>
                    <a:lnTo>
                      <a:pt x="0" y="256"/>
                    </a:lnTo>
                    <a:lnTo>
                      <a:pt x="0" y="256"/>
                    </a:lnTo>
                    <a:lnTo>
                      <a:pt x="4" y="252"/>
                    </a:lnTo>
                    <a:lnTo>
                      <a:pt x="0" y="240"/>
                    </a:lnTo>
                    <a:lnTo>
                      <a:pt x="6" y="238"/>
                    </a:lnTo>
                    <a:lnTo>
                      <a:pt x="8" y="230"/>
                    </a:lnTo>
                    <a:lnTo>
                      <a:pt x="6" y="224"/>
                    </a:lnTo>
                    <a:lnTo>
                      <a:pt x="12" y="220"/>
                    </a:lnTo>
                    <a:lnTo>
                      <a:pt x="14" y="204"/>
                    </a:lnTo>
                    <a:lnTo>
                      <a:pt x="28" y="192"/>
                    </a:lnTo>
                    <a:lnTo>
                      <a:pt x="26" y="184"/>
                    </a:lnTo>
                    <a:lnTo>
                      <a:pt x="30" y="184"/>
                    </a:lnTo>
                    <a:lnTo>
                      <a:pt x="36" y="172"/>
                    </a:lnTo>
                    <a:lnTo>
                      <a:pt x="26" y="164"/>
                    </a:lnTo>
                    <a:lnTo>
                      <a:pt x="26" y="158"/>
                    </a:lnTo>
                    <a:lnTo>
                      <a:pt x="22" y="154"/>
                    </a:lnTo>
                    <a:lnTo>
                      <a:pt x="26" y="150"/>
                    </a:lnTo>
                    <a:lnTo>
                      <a:pt x="22" y="146"/>
                    </a:lnTo>
                    <a:lnTo>
                      <a:pt x="26" y="136"/>
                    </a:lnTo>
                    <a:lnTo>
                      <a:pt x="22" y="134"/>
                    </a:lnTo>
                    <a:lnTo>
                      <a:pt x="22" y="132"/>
                    </a:lnTo>
                    <a:lnTo>
                      <a:pt x="22" y="124"/>
                    </a:lnTo>
                    <a:lnTo>
                      <a:pt x="24" y="122"/>
                    </a:lnTo>
                    <a:lnTo>
                      <a:pt x="24" y="116"/>
                    </a:lnTo>
                    <a:lnTo>
                      <a:pt x="20" y="112"/>
                    </a:lnTo>
                    <a:lnTo>
                      <a:pt x="22" y="102"/>
                    </a:lnTo>
                    <a:lnTo>
                      <a:pt x="16" y="98"/>
                    </a:lnTo>
                    <a:lnTo>
                      <a:pt x="20" y="96"/>
                    </a:lnTo>
                    <a:lnTo>
                      <a:pt x="20" y="94"/>
                    </a:lnTo>
                    <a:lnTo>
                      <a:pt x="16" y="90"/>
                    </a:lnTo>
                    <a:lnTo>
                      <a:pt x="24" y="84"/>
                    </a:lnTo>
                    <a:lnTo>
                      <a:pt x="26" y="74"/>
                    </a:lnTo>
                    <a:lnTo>
                      <a:pt x="22" y="72"/>
                    </a:lnTo>
                    <a:lnTo>
                      <a:pt x="32" y="66"/>
                    </a:lnTo>
                    <a:lnTo>
                      <a:pt x="34" y="64"/>
                    </a:lnTo>
                    <a:lnTo>
                      <a:pt x="28" y="60"/>
                    </a:lnTo>
                    <a:lnTo>
                      <a:pt x="34" y="58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46"/>
                    </a:lnTo>
                    <a:lnTo>
                      <a:pt x="46" y="44"/>
                    </a:lnTo>
                    <a:lnTo>
                      <a:pt x="46" y="30"/>
                    </a:lnTo>
                    <a:lnTo>
                      <a:pt x="48" y="24"/>
                    </a:lnTo>
                    <a:lnTo>
                      <a:pt x="52" y="24"/>
                    </a:lnTo>
                    <a:lnTo>
                      <a:pt x="52" y="18"/>
                    </a:lnTo>
                    <a:lnTo>
                      <a:pt x="62" y="12"/>
                    </a:lnTo>
                    <a:lnTo>
                      <a:pt x="58" y="6"/>
                    </a:lnTo>
                    <a:lnTo>
                      <a:pt x="164" y="0"/>
                    </a:lnTo>
                    <a:lnTo>
                      <a:pt x="170" y="6"/>
                    </a:lnTo>
                    <a:lnTo>
                      <a:pt x="172" y="28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4041775" y="2689225"/>
                <a:ext cx="533400" cy="365125"/>
              </a:xfrm>
              <a:custGeom>
                <a:avLst/>
                <a:gdLst/>
                <a:ahLst/>
                <a:cxnLst>
                  <a:cxn ang="0">
                    <a:pos x="316" y="20"/>
                  </a:cxn>
                  <a:cxn ang="0">
                    <a:pos x="20" y="0"/>
                  </a:cxn>
                  <a:cxn ang="0">
                    <a:pos x="0" y="180"/>
                  </a:cxn>
                  <a:cxn ang="0">
                    <a:pos x="244" y="198"/>
                  </a:cxn>
                  <a:cxn ang="0">
                    <a:pos x="244" y="198"/>
                  </a:cxn>
                  <a:cxn ang="0">
                    <a:pos x="250" y="204"/>
                  </a:cxn>
                  <a:cxn ang="0">
                    <a:pos x="266" y="212"/>
                  </a:cxn>
                  <a:cxn ang="0">
                    <a:pos x="268" y="212"/>
                  </a:cxn>
                  <a:cxn ang="0">
                    <a:pos x="272" y="208"/>
                  </a:cxn>
                  <a:cxn ang="0">
                    <a:pos x="298" y="208"/>
                  </a:cxn>
                  <a:cxn ang="0">
                    <a:pos x="304" y="214"/>
                  </a:cxn>
                  <a:cxn ang="0">
                    <a:pos x="322" y="220"/>
                  </a:cxn>
                  <a:cxn ang="0">
                    <a:pos x="326" y="230"/>
                  </a:cxn>
                  <a:cxn ang="0">
                    <a:pos x="332" y="230"/>
                  </a:cxn>
                  <a:cxn ang="0">
                    <a:pos x="332" y="228"/>
                  </a:cxn>
                  <a:cxn ang="0">
                    <a:pos x="330" y="224"/>
                  </a:cxn>
                  <a:cxn ang="0">
                    <a:pos x="332" y="222"/>
                  </a:cxn>
                  <a:cxn ang="0">
                    <a:pos x="326" y="216"/>
                  </a:cxn>
                  <a:cxn ang="0">
                    <a:pos x="332" y="200"/>
                  </a:cxn>
                  <a:cxn ang="0">
                    <a:pos x="332" y="200"/>
                  </a:cxn>
                  <a:cxn ang="0">
                    <a:pos x="334" y="194"/>
                  </a:cxn>
                  <a:cxn ang="0">
                    <a:pos x="334" y="188"/>
                  </a:cxn>
                  <a:cxn ang="0">
                    <a:pos x="330" y="186"/>
                  </a:cxn>
                  <a:cxn ang="0">
                    <a:pos x="330" y="186"/>
                  </a:cxn>
                  <a:cxn ang="0">
                    <a:pos x="330" y="184"/>
                  </a:cxn>
                  <a:cxn ang="0">
                    <a:pos x="330" y="182"/>
                  </a:cxn>
                  <a:cxn ang="0">
                    <a:pos x="332" y="178"/>
                  </a:cxn>
                  <a:cxn ang="0">
                    <a:pos x="328" y="174"/>
                  </a:cxn>
                  <a:cxn ang="0">
                    <a:pos x="328" y="170"/>
                  </a:cxn>
                  <a:cxn ang="0">
                    <a:pos x="334" y="170"/>
                  </a:cxn>
                  <a:cxn ang="0">
                    <a:pos x="336" y="60"/>
                  </a:cxn>
                  <a:cxn ang="0">
                    <a:pos x="334" y="56"/>
                  </a:cxn>
                  <a:cxn ang="0">
                    <a:pos x="326" y="52"/>
                  </a:cxn>
                  <a:cxn ang="0">
                    <a:pos x="320" y="42"/>
                  </a:cxn>
                  <a:cxn ang="0">
                    <a:pos x="322" y="38"/>
                  </a:cxn>
                  <a:cxn ang="0">
                    <a:pos x="328" y="32"/>
                  </a:cxn>
                  <a:cxn ang="0">
                    <a:pos x="332" y="26"/>
                  </a:cxn>
                  <a:cxn ang="0">
                    <a:pos x="334" y="20"/>
                  </a:cxn>
                  <a:cxn ang="0">
                    <a:pos x="316" y="20"/>
                  </a:cxn>
                </a:cxnLst>
                <a:rect l="0" t="0" r="r" b="b"/>
                <a:pathLst>
                  <a:path w="336" h="230">
                    <a:moveTo>
                      <a:pt x="316" y="20"/>
                    </a:moveTo>
                    <a:lnTo>
                      <a:pt x="20" y="0"/>
                    </a:lnTo>
                    <a:lnTo>
                      <a:pt x="0" y="180"/>
                    </a:lnTo>
                    <a:lnTo>
                      <a:pt x="244" y="198"/>
                    </a:lnTo>
                    <a:lnTo>
                      <a:pt x="244" y="198"/>
                    </a:lnTo>
                    <a:lnTo>
                      <a:pt x="250" y="204"/>
                    </a:lnTo>
                    <a:lnTo>
                      <a:pt x="266" y="212"/>
                    </a:lnTo>
                    <a:lnTo>
                      <a:pt x="268" y="212"/>
                    </a:lnTo>
                    <a:lnTo>
                      <a:pt x="272" y="208"/>
                    </a:lnTo>
                    <a:lnTo>
                      <a:pt x="298" y="208"/>
                    </a:lnTo>
                    <a:lnTo>
                      <a:pt x="304" y="214"/>
                    </a:lnTo>
                    <a:lnTo>
                      <a:pt x="322" y="220"/>
                    </a:lnTo>
                    <a:lnTo>
                      <a:pt x="326" y="230"/>
                    </a:lnTo>
                    <a:lnTo>
                      <a:pt x="332" y="230"/>
                    </a:lnTo>
                    <a:lnTo>
                      <a:pt x="332" y="228"/>
                    </a:lnTo>
                    <a:lnTo>
                      <a:pt x="330" y="224"/>
                    </a:lnTo>
                    <a:lnTo>
                      <a:pt x="332" y="222"/>
                    </a:lnTo>
                    <a:lnTo>
                      <a:pt x="326" y="216"/>
                    </a:lnTo>
                    <a:lnTo>
                      <a:pt x="332" y="200"/>
                    </a:lnTo>
                    <a:lnTo>
                      <a:pt x="332" y="200"/>
                    </a:lnTo>
                    <a:lnTo>
                      <a:pt x="334" y="194"/>
                    </a:lnTo>
                    <a:lnTo>
                      <a:pt x="334" y="188"/>
                    </a:lnTo>
                    <a:lnTo>
                      <a:pt x="330" y="186"/>
                    </a:lnTo>
                    <a:lnTo>
                      <a:pt x="330" y="186"/>
                    </a:lnTo>
                    <a:lnTo>
                      <a:pt x="330" y="184"/>
                    </a:lnTo>
                    <a:lnTo>
                      <a:pt x="330" y="182"/>
                    </a:lnTo>
                    <a:lnTo>
                      <a:pt x="332" y="178"/>
                    </a:lnTo>
                    <a:lnTo>
                      <a:pt x="328" y="174"/>
                    </a:lnTo>
                    <a:lnTo>
                      <a:pt x="328" y="170"/>
                    </a:lnTo>
                    <a:lnTo>
                      <a:pt x="334" y="170"/>
                    </a:lnTo>
                    <a:lnTo>
                      <a:pt x="336" y="60"/>
                    </a:lnTo>
                    <a:lnTo>
                      <a:pt x="334" y="56"/>
                    </a:lnTo>
                    <a:lnTo>
                      <a:pt x="326" y="52"/>
                    </a:lnTo>
                    <a:lnTo>
                      <a:pt x="320" y="42"/>
                    </a:lnTo>
                    <a:lnTo>
                      <a:pt x="322" y="38"/>
                    </a:lnTo>
                    <a:lnTo>
                      <a:pt x="328" y="32"/>
                    </a:lnTo>
                    <a:lnTo>
                      <a:pt x="332" y="26"/>
                    </a:lnTo>
                    <a:lnTo>
                      <a:pt x="334" y="20"/>
                    </a:lnTo>
                    <a:lnTo>
                      <a:pt x="316" y="2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3121025" y="2238375"/>
                <a:ext cx="460375" cy="762000"/>
              </a:xfrm>
              <a:custGeom>
                <a:avLst/>
                <a:gdLst/>
                <a:ahLst/>
                <a:cxnLst>
                  <a:cxn ang="0">
                    <a:pos x="130" y="452"/>
                  </a:cxn>
                  <a:cxn ang="0">
                    <a:pos x="262" y="480"/>
                  </a:cxn>
                  <a:cxn ang="0">
                    <a:pos x="284" y="322"/>
                  </a:cxn>
                  <a:cxn ang="0">
                    <a:pos x="280" y="310"/>
                  </a:cxn>
                  <a:cxn ang="0">
                    <a:pos x="276" y="314"/>
                  </a:cxn>
                  <a:cxn ang="0">
                    <a:pos x="274" y="322"/>
                  </a:cxn>
                  <a:cxn ang="0">
                    <a:pos x="258" y="320"/>
                  </a:cxn>
                  <a:cxn ang="0">
                    <a:pos x="248" y="316"/>
                  </a:cxn>
                  <a:cxn ang="0">
                    <a:pos x="236" y="314"/>
                  </a:cxn>
                  <a:cxn ang="0">
                    <a:pos x="222" y="314"/>
                  </a:cxn>
                  <a:cxn ang="0">
                    <a:pos x="214" y="316"/>
                  </a:cxn>
                  <a:cxn ang="0">
                    <a:pos x="214" y="320"/>
                  </a:cxn>
                  <a:cxn ang="0">
                    <a:pos x="208" y="308"/>
                  </a:cxn>
                  <a:cxn ang="0">
                    <a:pos x="208" y="300"/>
                  </a:cxn>
                  <a:cxn ang="0">
                    <a:pos x="202" y="290"/>
                  </a:cxn>
                  <a:cxn ang="0">
                    <a:pos x="194" y="284"/>
                  </a:cxn>
                  <a:cxn ang="0">
                    <a:pos x="196" y="278"/>
                  </a:cxn>
                  <a:cxn ang="0">
                    <a:pos x="196" y="268"/>
                  </a:cxn>
                  <a:cxn ang="0">
                    <a:pos x="192" y="262"/>
                  </a:cxn>
                  <a:cxn ang="0">
                    <a:pos x="190" y="250"/>
                  </a:cxn>
                  <a:cxn ang="0">
                    <a:pos x="190" y="242"/>
                  </a:cxn>
                  <a:cxn ang="0">
                    <a:pos x="190" y="236"/>
                  </a:cxn>
                  <a:cxn ang="0">
                    <a:pos x="182" y="232"/>
                  </a:cxn>
                  <a:cxn ang="0">
                    <a:pos x="170" y="236"/>
                  </a:cxn>
                  <a:cxn ang="0">
                    <a:pos x="162" y="232"/>
                  </a:cxn>
                  <a:cxn ang="0">
                    <a:pos x="162" y="224"/>
                  </a:cxn>
                  <a:cxn ang="0">
                    <a:pos x="170" y="214"/>
                  </a:cxn>
                  <a:cxn ang="0">
                    <a:pos x="170" y="208"/>
                  </a:cxn>
                  <a:cxn ang="0">
                    <a:pos x="170" y="200"/>
                  </a:cxn>
                  <a:cxn ang="0">
                    <a:pos x="172" y="194"/>
                  </a:cxn>
                  <a:cxn ang="0">
                    <a:pos x="178" y="180"/>
                  </a:cxn>
                  <a:cxn ang="0">
                    <a:pos x="180" y="174"/>
                  </a:cxn>
                  <a:cxn ang="0">
                    <a:pos x="172" y="166"/>
                  </a:cxn>
                  <a:cxn ang="0">
                    <a:pos x="172" y="162"/>
                  </a:cxn>
                  <a:cxn ang="0">
                    <a:pos x="166" y="160"/>
                  </a:cxn>
                  <a:cxn ang="0">
                    <a:pos x="162" y="150"/>
                  </a:cxn>
                  <a:cxn ang="0">
                    <a:pos x="158" y="140"/>
                  </a:cxn>
                  <a:cxn ang="0">
                    <a:pos x="144" y="118"/>
                  </a:cxn>
                  <a:cxn ang="0">
                    <a:pos x="138" y="106"/>
                  </a:cxn>
                  <a:cxn ang="0">
                    <a:pos x="140" y="100"/>
                  </a:cxn>
                  <a:cxn ang="0">
                    <a:pos x="142" y="90"/>
                  </a:cxn>
                  <a:cxn ang="0">
                    <a:pos x="150" y="10"/>
                  </a:cxn>
                  <a:cxn ang="0">
                    <a:pos x="68" y="156"/>
                  </a:cxn>
                  <a:cxn ang="0">
                    <a:pos x="66" y="174"/>
                  </a:cxn>
                  <a:cxn ang="0">
                    <a:pos x="78" y="198"/>
                  </a:cxn>
                  <a:cxn ang="0">
                    <a:pos x="68" y="222"/>
                  </a:cxn>
                  <a:cxn ang="0">
                    <a:pos x="56" y="240"/>
                  </a:cxn>
                  <a:cxn ang="0">
                    <a:pos x="50" y="252"/>
                  </a:cxn>
                  <a:cxn ang="0">
                    <a:pos x="30" y="268"/>
                  </a:cxn>
                  <a:cxn ang="0">
                    <a:pos x="36" y="284"/>
                  </a:cxn>
                  <a:cxn ang="0">
                    <a:pos x="34" y="294"/>
                  </a:cxn>
                  <a:cxn ang="0">
                    <a:pos x="28" y="310"/>
                  </a:cxn>
                  <a:cxn ang="0">
                    <a:pos x="28" y="428"/>
                  </a:cxn>
                </a:cxnLst>
                <a:rect l="0" t="0" r="r" b="b"/>
                <a:pathLst>
                  <a:path w="290" h="480">
                    <a:moveTo>
                      <a:pt x="28" y="428"/>
                    </a:moveTo>
                    <a:lnTo>
                      <a:pt x="130" y="452"/>
                    </a:lnTo>
                    <a:lnTo>
                      <a:pt x="158" y="458"/>
                    </a:lnTo>
                    <a:lnTo>
                      <a:pt x="262" y="480"/>
                    </a:lnTo>
                    <a:lnTo>
                      <a:pt x="290" y="328"/>
                    </a:lnTo>
                    <a:lnTo>
                      <a:pt x="284" y="322"/>
                    </a:lnTo>
                    <a:lnTo>
                      <a:pt x="282" y="312"/>
                    </a:lnTo>
                    <a:lnTo>
                      <a:pt x="280" y="310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2" y="318"/>
                    </a:lnTo>
                    <a:lnTo>
                      <a:pt x="274" y="322"/>
                    </a:lnTo>
                    <a:lnTo>
                      <a:pt x="264" y="318"/>
                    </a:lnTo>
                    <a:lnTo>
                      <a:pt x="258" y="320"/>
                    </a:lnTo>
                    <a:lnTo>
                      <a:pt x="256" y="316"/>
                    </a:lnTo>
                    <a:lnTo>
                      <a:pt x="248" y="316"/>
                    </a:lnTo>
                    <a:lnTo>
                      <a:pt x="240" y="314"/>
                    </a:lnTo>
                    <a:lnTo>
                      <a:pt x="236" y="314"/>
                    </a:lnTo>
                    <a:lnTo>
                      <a:pt x="234" y="318"/>
                    </a:lnTo>
                    <a:lnTo>
                      <a:pt x="222" y="314"/>
                    </a:lnTo>
                    <a:lnTo>
                      <a:pt x="218" y="314"/>
                    </a:lnTo>
                    <a:lnTo>
                      <a:pt x="214" y="316"/>
                    </a:lnTo>
                    <a:lnTo>
                      <a:pt x="214" y="320"/>
                    </a:lnTo>
                    <a:lnTo>
                      <a:pt x="214" y="320"/>
                    </a:lnTo>
                    <a:lnTo>
                      <a:pt x="208" y="314"/>
                    </a:lnTo>
                    <a:lnTo>
                      <a:pt x="208" y="308"/>
                    </a:lnTo>
                    <a:lnTo>
                      <a:pt x="206" y="304"/>
                    </a:lnTo>
                    <a:lnTo>
                      <a:pt x="208" y="300"/>
                    </a:lnTo>
                    <a:lnTo>
                      <a:pt x="206" y="292"/>
                    </a:lnTo>
                    <a:lnTo>
                      <a:pt x="202" y="290"/>
                    </a:lnTo>
                    <a:lnTo>
                      <a:pt x="198" y="290"/>
                    </a:lnTo>
                    <a:lnTo>
                      <a:pt x="194" y="284"/>
                    </a:lnTo>
                    <a:lnTo>
                      <a:pt x="194" y="280"/>
                    </a:lnTo>
                    <a:lnTo>
                      <a:pt x="196" y="278"/>
                    </a:lnTo>
                    <a:lnTo>
                      <a:pt x="196" y="276"/>
                    </a:lnTo>
                    <a:lnTo>
                      <a:pt x="196" y="268"/>
                    </a:lnTo>
                    <a:lnTo>
                      <a:pt x="192" y="268"/>
                    </a:lnTo>
                    <a:lnTo>
                      <a:pt x="192" y="262"/>
                    </a:lnTo>
                    <a:lnTo>
                      <a:pt x="188" y="254"/>
                    </a:lnTo>
                    <a:lnTo>
                      <a:pt x="190" y="250"/>
                    </a:lnTo>
                    <a:lnTo>
                      <a:pt x="188" y="246"/>
                    </a:lnTo>
                    <a:lnTo>
                      <a:pt x="190" y="242"/>
                    </a:lnTo>
                    <a:lnTo>
                      <a:pt x="188" y="240"/>
                    </a:lnTo>
                    <a:lnTo>
                      <a:pt x="190" y="236"/>
                    </a:lnTo>
                    <a:lnTo>
                      <a:pt x="182" y="228"/>
                    </a:lnTo>
                    <a:lnTo>
                      <a:pt x="182" y="232"/>
                    </a:lnTo>
                    <a:lnTo>
                      <a:pt x="176" y="236"/>
                    </a:lnTo>
                    <a:lnTo>
                      <a:pt x="170" y="236"/>
                    </a:lnTo>
                    <a:lnTo>
                      <a:pt x="166" y="240"/>
                    </a:lnTo>
                    <a:lnTo>
                      <a:pt x="162" y="232"/>
                    </a:lnTo>
                    <a:lnTo>
                      <a:pt x="158" y="232"/>
                    </a:lnTo>
                    <a:lnTo>
                      <a:pt x="162" y="224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68" y="210"/>
                    </a:lnTo>
                    <a:lnTo>
                      <a:pt x="170" y="208"/>
                    </a:lnTo>
                    <a:lnTo>
                      <a:pt x="166" y="206"/>
                    </a:lnTo>
                    <a:lnTo>
                      <a:pt x="170" y="200"/>
                    </a:lnTo>
                    <a:lnTo>
                      <a:pt x="168" y="196"/>
                    </a:lnTo>
                    <a:lnTo>
                      <a:pt x="172" y="194"/>
                    </a:lnTo>
                    <a:lnTo>
                      <a:pt x="172" y="190"/>
                    </a:lnTo>
                    <a:lnTo>
                      <a:pt x="178" y="180"/>
                    </a:lnTo>
                    <a:lnTo>
                      <a:pt x="178" y="176"/>
                    </a:lnTo>
                    <a:lnTo>
                      <a:pt x="180" y="174"/>
                    </a:lnTo>
                    <a:lnTo>
                      <a:pt x="182" y="166"/>
                    </a:lnTo>
                    <a:lnTo>
                      <a:pt x="172" y="166"/>
                    </a:lnTo>
                    <a:lnTo>
                      <a:pt x="170" y="164"/>
                    </a:lnTo>
                    <a:lnTo>
                      <a:pt x="172" y="162"/>
                    </a:lnTo>
                    <a:lnTo>
                      <a:pt x="170" y="158"/>
                    </a:lnTo>
                    <a:lnTo>
                      <a:pt x="166" y="160"/>
                    </a:lnTo>
                    <a:lnTo>
                      <a:pt x="166" y="156"/>
                    </a:lnTo>
                    <a:lnTo>
                      <a:pt x="162" y="150"/>
                    </a:lnTo>
                    <a:lnTo>
                      <a:pt x="162" y="146"/>
                    </a:lnTo>
                    <a:lnTo>
                      <a:pt x="158" y="140"/>
                    </a:lnTo>
                    <a:lnTo>
                      <a:pt x="152" y="122"/>
                    </a:lnTo>
                    <a:lnTo>
                      <a:pt x="144" y="118"/>
                    </a:lnTo>
                    <a:lnTo>
                      <a:pt x="142" y="112"/>
                    </a:lnTo>
                    <a:lnTo>
                      <a:pt x="138" y="106"/>
                    </a:lnTo>
                    <a:lnTo>
                      <a:pt x="142" y="104"/>
                    </a:lnTo>
                    <a:lnTo>
                      <a:pt x="140" y="100"/>
                    </a:lnTo>
                    <a:lnTo>
                      <a:pt x="142" y="96"/>
                    </a:lnTo>
                    <a:lnTo>
                      <a:pt x="142" y="90"/>
                    </a:lnTo>
                    <a:lnTo>
                      <a:pt x="134" y="70"/>
                    </a:lnTo>
                    <a:lnTo>
                      <a:pt x="150" y="10"/>
                    </a:lnTo>
                    <a:lnTo>
                      <a:pt x="112" y="0"/>
                    </a:lnTo>
                    <a:lnTo>
                      <a:pt x="68" y="156"/>
                    </a:lnTo>
                    <a:lnTo>
                      <a:pt x="70" y="170"/>
                    </a:lnTo>
                    <a:lnTo>
                      <a:pt x="66" y="174"/>
                    </a:lnTo>
                    <a:lnTo>
                      <a:pt x="72" y="192"/>
                    </a:lnTo>
                    <a:lnTo>
                      <a:pt x="78" y="198"/>
                    </a:lnTo>
                    <a:lnTo>
                      <a:pt x="80" y="210"/>
                    </a:lnTo>
                    <a:lnTo>
                      <a:pt x="68" y="222"/>
                    </a:lnTo>
                    <a:lnTo>
                      <a:pt x="62" y="232"/>
                    </a:lnTo>
                    <a:lnTo>
                      <a:pt x="56" y="240"/>
                    </a:lnTo>
                    <a:lnTo>
                      <a:pt x="54" y="246"/>
                    </a:lnTo>
                    <a:lnTo>
                      <a:pt x="50" y="252"/>
                    </a:lnTo>
                    <a:lnTo>
                      <a:pt x="42" y="254"/>
                    </a:lnTo>
                    <a:lnTo>
                      <a:pt x="30" y="268"/>
                    </a:lnTo>
                    <a:lnTo>
                      <a:pt x="28" y="280"/>
                    </a:lnTo>
                    <a:lnTo>
                      <a:pt x="36" y="284"/>
                    </a:lnTo>
                    <a:lnTo>
                      <a:pt x="40" y="290"/>
                    </a:lnTo>
                    <a:lnTo>
                      <a:pt x="34" y="294"/>
                    </a:lnTo>
                    <a:lnTo>
                      <a:pt x="36" y="300"/>
                    </a:lnTo>
                    <a:lnTo>
                      <a:pt x="28" y="310"/>
                    </a:lnTo>
                    <a:lnTo>
                      <a:pt x="0" y="420"/>
                    </a:lnTo>
                    <a:lnTo>
                      <a:pt x="28" y="42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724275" y="3616325"/>
                <a:ext cx="1073150" cy="1060450"/>
              </a:xfrm>
              <a:custGeom>
                <a:avLst/>
                <a:gdLst/>
                <a:ahLst/>
                <a:cxnLst>
                  <a:cxn ang="0">
                    <a:pos x="22" y="288"/>
                  </a:cxn>
                  <a:cxn ang="0">
                    <a:pos x="82" y="350"/>
                  </a:cxn>
                  <a:cxn ang="0">
                    <a:pos x="142" y="454"/>
                  </a:cxn>
                  <a:cxn ang="0">
                    <a:pos x="204" y="410"/>
                  </a:cxn>
                  <a:cxn ang="0">
                    <a:pos x="294" y="460"/>
                  </a:cxn>
                  <a:cxn ang="0">
                    <a:pos x="334" y="544"/>
                  </a:cxn>
                  <a:cxn ang="0">
                    <a:pos x="380" y="632"/>
                  </a:cxn>
                  <a:cxn ang="0">
                    <a:pos x="424" y="654"/>
                  </a:cxn>
                  <a:cxn ang="0">
                    <a:pos x="486" y="668"/>
                  </a:cxn>
                  <a:cxn ang="0">
                    <a:pos x="476" y="644"/>
                  </a:cxn>
                  <a:cxn ang="0">
                    <a:pos x="474" y="604"/>
                  </a:cxn>
                  <a:cxn ang="0">
                    <a:pos x="468" y="588"/>
                  </a:cxn>
                  <a:cxn ang="0">
                    <a:pos x="472" y="582"/>
                  </a:cxn>
                  <a:cxn ang="0">
                    <a:pos x="482" y="562"/>
                  </a:cxn>
                  <a:cxn ang="0">
                    <a:pos x="496" y="540"/>
                  </a:cxn>
                  <a:cxn ang="0">
                    <a:pos x="490" y="534"/>
                  </a:cxn>
                  <a:cxn ang="0">
                    <a:pos x="510" y="524"/>
                  </a:cxn>
                  <a:cxn ang="0">
                    <a:pos x="522" y="516"/>
                  </a:cxn>
                  <a:cxn ang="0">
                    <a:pos x="522" y="506"/>
                  </a:cxn>
                  <a:cxn ang="0">
                    <a:pos x="528" y="500"/>
                  </a:cxn>
                  <a:cxn ang="0">
                    <a:pos x="532" y="498"/>
                  </a:cxn>
                  <a:cxn ang="0">
                    <a:pos x="538" y="502"/>
                  </a:cxn>
                  <a:cxn ang="0">
                    <a:pos x="544" y="496"/>
                  </a:cxn>
                  <a:cxn ang="0">
                    <a:pos x="562" y="498"/>
                  </a:cxn>
                  <a:cxn ang="0">
                    <a:pos x="542" y="510"/>
                  </a:cxn>
                  <a:cxn ang="0">
                    <a:pos x="592" y="484"/>
                  </a:cxn>
                  <a:cxn ang="0">
                    <a:pos x="606" y="430"/>
                  </a:cxn>
                  <a:cxn ang="0">
                    <a:pos x="612" y="440"/>
                  </a:cxn>
                  <a:cxn ang="0">
                    <a:pos x="610" y="448"/>
                  </a:cxn>
                  <a:cxn ang="0">
                    <a:pos x="660" y="434"/>
                  </a:cxn>
                  <a:cxn ang="0">
                    <a:pos x="662" y="416"/>
                  </a:cxn>
                  <a:cxn ang="0">
                    <a:pos x="666" y="398"/>
                  </a:cxn>
                  <a:cxn ang="0">
                    <a:pos x="664" y="382"/>
                  </a:cxn>
                  <a:cxn ang="0">
                    <a:pos x="674" y="358"/>
                  </a:cxn>
                  <a:cxn ang="0">
                    <a:pos x="674" y="348"/>
                  </a:cxn>
                  <a:cxn ang="0">
                    <a:pos x="674" y="342"/>
                  </a:cxn>
                  <a:cxn ang="0">
                    <a:pos x="668" y="332"/>
                  </a:cxn>
                  <a:cxn ang="0">
                    <a:pos x="658" y="318"/>
                  </a:cxn>
                  <a:cxn ang="0">
                    <a:pos x="648" y="294"/>
                  </a:cxn>
                  <a:cxn ang="0">
                    <a:pos x="630" y="198"/>
                  </a:cxn>
                  <a:cxn ang="0">
                    <a:pos x="600" y="180"/>
                  </a:cxn>
                  <a:cxn ang="0">
                    <a:pos x="572" y="178"/>
                  </a:cxn>
                  <a:cxn ang="0">
                    <a:pos x="560" y="180"/>
                  </a:cxn>
                  <a:cxn ang="0">
                    <a:pos x="538" y="184"/>
                  </a:cxn>
                  <a:cxn ang="0">
                    <a:pos x="528" y="184"/>
                  </a:cxn>
                  <a:cxn ang="0">
                    <a:pos x="494" y="178"/>
                  </a:cxn>
                  <a:cxn ang="0">
                    <a:pos x="488" y="182"/>
                  </a:cxn>
                  <a:cxn ang="0">
                    <a:pos x="474" y="176"/>
                  </a:cxn>
                  <a:cxn ang="0">
                    <a:pos x="466" y="170"/>
                  </a:cxn>
                  <a:cxn ang="0">
                    <a:pos x="450" y="168"/>
                  </a:cxn>
                  <a:cxn ang="0">
                    <a:pos x="430" y="158"/>
                  </a:cxn>
                  <a:cxn ang="0">
                    <a:pos x="412" y="158"/>
                  </a:cxn>
                  <a:cxn ang="0">
                    <a:pos x="388" y="144"/>
                  </a:cxn>
                  <a:cxn ang="0">
                    <a:pos x="372" y="140"/>
                  </a:cxn>
                  <a:cxn ang="0">
                    <a:pos x="350" y="130"/>
                  </a:cxn>
                  <a:cxn ang="0">
                    <a:pos x="186" y="276"/>
                  </a:cxn>
                </a:cxnLst>
                <a:rect l="0" t="0" r="r" b="b"/>
                <a:pathLst>
                  <a:path w="676" h="668">
                    <a:moveTo>
                      <a:pt x="2" y="266"/>
                    </a:moveTo>
                    <a:lnTo>
                      <a:pt x="16" y="276"/>
                    </a:lnTo>
                    <a:lnTo>
                      <a:pt x="22" y="288"/>
                    </a:lnTo>
                    <a:lnTo>
                      <a:pt x="32" y="296"/>
                    </a:lnTo>
                    <a:lnTo>
                      <a:pt x="40" y="308"/>
                    </a:lnTo>
                    <a:lnTo>
                      <a:pt x="82" y="350"/>
                    </a:lnTo>
                    <a:lnTo>
                      <a:pt x="90" y="400"/>
                    </a:lnTo>
                    <a:lnTo>
                      <a:pt x="102" y="418"/>
                    </a:lnTo>
                    <a:lnTo>
                      <a:pt x="142" y="454"/>
                    </a:lnTo>
                    <a:lnTo>
                      <a:pt x="164" y="460"/>
                    </a:lnTo>
                    <a:lnTo>
                      <a:pt x="192" y="414"/>
                    </a:lnTo>
                    <a:lnTo>
                      <a:pt x="204" y="410"/>
                    </a:lnTo>
                    <a:lnTo>
                      <a:pt x="214" y="414"/>
                    </a:lnTo>
                    <a:lnTo>
                      <a:pt x="256" y="416"/>
                    </a:lnTo>
                    <a:lnTo>
                      <a:pt x="294" y="460"/>
                    </a:lnTo>
                    <a:lnTo>
                      <a:pt x="312" y="506"/>
                    </a:lnTo>
                    <a:lnTo>
                      <a:pt x="326" y="526"/>
                    </a:lnTo>
                    <a:lnTo>
                      <a:pt x="334" y="544"/>
                    </a:lnTo>
                    <a:lnTo>
                      <a:pt x="350" y="556"/>
                    </a:lnTo>
                    <a:lnTo>
                      <a:pt x="364" y="606"/>
                    </a:lnTo>
                    <a:lnTo>
                      <a:pt x="380" y="632"/>
                    </a:lnTo>
                    <a:lnTo>
                      <a:pt x="396" y="644"/>
                    </a:lnTo>
                    <a:lnTo>
                      <a:pt x="410" y="646"/>
                    </a:lnTo>
                    <a:lnTo>
                      <a:pt x="424" y="654"/>
                    </a:lnTo>
                    <a:lnTo>
                      <a:pt x="450" y="658"/>
                    </a:lnTo>
                    <a:lnTo>
                      <a:pt x="468" y="668"/>
                    </a:lnTo>
                    <a:lnTo>
                      <a:pt x="486" y="668"/>
                    </a:lnTo>
                    <a:lnTo>
                      <a:pt x="488" y="666"/>
                    </a:lnTo>
                    <a:lnTo>
                      <a:pt x="482" y="664"/>
                    </a:lnTo>
                    <a:lnTo>
                      <a:pt x="476" y="644"/>
                    </a:lnTo>
                    <a:lnTo>
                      <a:pt x="476" y="644"/>
                    </a:lnTo>
                    <a:lnTo>
                      <a:pt x="470" y="606"/>
                    </a:lnTo>
                    <a:lnTo>
                      <a:pt x="474" y="604"/>
                    </a:lnTo>
                    <a:lnTo>
                      <a:pt x="474" y="592"/>
                    </a:lnTo>
                    <a:lnTo>
                      <a:pt x="474" y="590"/>
                    </a:lnTo>
                    <a:lnTo>
                      <a:pt x="468" y="588"/>
                    </a:lnTo>
                    <a:lnTo>
                      <a:pt x="464" y="586"/>
                    </a:lnTo>
                    <a:lnTo>
                      <a:pt x="466" y="584"/>
                    </a:lnTo>
                    <a:lnTo>
                      <a:pt x="472" y="582"/>
                    </a:lnTo>
                    <a:lnTo>
                      <a:pt x="476" y="586"/>
                    </a:lnTo>
                    <a:lnTo>
                      <a:pt x="480" y="582"/>
                    </a:lnTo>
                    <a:lnTo>
                      <a:pt x="482" y="562"/>
                    </a:lnTo>
                    <a:lnTo>
                      <a:pt x="478" y="552"/>
                    </a:lnTo>
                    <a:lnTo>
                      <a:pt x="492" y="550"/>
                    </a:lnTo>
                    <a:lnTo>
                      <a:pt x="496" y="540"/>
                    </a:lnTo>
                    <a:lnTo>
                      <a:pt x="496" y="538"/>
                    </a:lnTo>
                    <a:lnTo>
                      <a:pt x="490" y="540"/>
                    </a:lnTo>
                    <a:lnTo>
                      <a:pt x="490" y="534"/>
                    </a:lnTo>
                    <a:lnTo>
                      <a:pt x="500" y="528"/>
                    </a:lnTo>
                    <a:lnTo>
                      <a:pt x="504" y="530"/>
                    </a:lnTo>
                    <a:lnTo>
                      <a:pt x="510" y="524"/>
                    </a:lnTo>
                    <a:lnTo>
                      <a:pt x="510" y="520"/>
                    </a:lnTo>
                    <a:lnTo>
                      <a:pt x="512" y="518"/>
                    </a:lnTo>
                    <a:lnTo>
                      <a:pt x="522" y="516"/>
                    </a:lnTo>
                    <a:lnTo>
                      <a:pt x="526" y="514"/>
                    </a:lnTo>
                    <a:lnTo>
                      <a:pt x="526" y="510"/>
                    </a:lnTo>
                    <a:lnTo>
                      <a:pt x="522" y="506"/>
                    </a:lnTo>
                    <a:lnTo>
                      <a:pt x="522" y="500"/>
                    </a:lnTo>
                    <a:lnTo>
                      <a:pt x="522" y="498"/>
                    </a:lnTo>
                    <a:lnTo>
                      <a:pt x="528" y="500"/>
                    </a:lnTo>
                    <a:lnTo>
                      <a:pt x="530" y="502"/>
                    </a:lnTo>
                    <a:lnTo>
                      <a:pt x="532" y="502"/>
                    </a:lnTo>
                    <a:lnTo>
                      <a:pt x="532" y="498"/>
                    </a:lnTo>
                    <a:lnTo>
                      <a:pt x="532" y="496"/>
                    </a:lnTo>
                    <a:lnTo>
                      <a:pt x="534" y="496"/>
                    </a:lnTo>
                    <a:lnTo>
                      <a:pt x="538" y="502"/>
                    </a:lnTo>
                    <a:lnTo>
                      <a:pt x="538" y="502"/>
                    </a:lnTo>
                    <a:lnTo>
                      <a:pt x="542" y="500"/>
                    </a:lnTo>
                    <a:lnTo>
                      <a:pt x="544" y="496"/>
                    </a:lnTo>
                    <a:lnTo>
                      <a:pt x="546" y="494"/>
                    </a:lnTo>
                    <a:lnTo>
                      <a:pt x="546" y="504"/>
                    </a:lnTo>
                    <a:lnTo>
                      <a:pt x="562" y="498"/>
                    </a:lnTo>
                    <a:lnTo>
                      <a:pt x="564" y="498"/>
                    </a:lnTo>
                    <a:lnTo>
                      <a:pt x="564" y="500"/>
                    </a:lnTo>
                    <a:lnTo>
                      <a:pt x="542" y="510"/>
                    </a:lnTo>
                    <a:lnTo>
                      <a:pt x="540" y="512"/>
                    </a:lnTo>
                    <a:lnTo>
                      <a:pt x="542" y="514"/>
                    </a:lnTo>
                    <a:lnTo>
                      <a:pt x="592" y="484"/>
                    </a:lnTo>
                    <a:lnTo>
                      <a:pt x="602" y="464"/>
                    </a:lnTo>
                    <a:lnTo>
                      <a:pt x="602" y="434"/>
                    </a:lnTo>
                    <a:lnTo>
                      <a:pt x="606" y="430"/>
                    </a:lnTo>
                    <a:lnTo>
                      <a:pt x="608" y="428"/>
                    </a:lnTo>
                    <a:lnTo>
                      <a:pt x="610" y="430"/>
                    </a:lnTo>
                    <a:lnTo>
                      <a:pt x="612" y="440"/>
                    </a:lnTo>
                    <a:lnTo>
                      <a:pt x="618" y="440"/>
                    </a:lnTo>
                    <a:lnTo>
                      <a:pt x="616" y="446"/>
                    </a:lnTo>
                    <a:lnTo>
                      <a:pt x="610" y="448"/>
                    </a:lnTo>
                    <a:lnTo>
                      <a:pt x="612" y="448"/>
                    </a:lnTo>
                    <a:lnTo>
                      <a:pt x="642" y="434"/>
                    </a:lnTo>
                    <a:lnTo>
                      <a:pt x="660" y="434"/>
                    </a:lnTo>
                    <a:lnTo>
                      <a:pt x="654" y="428"/>
                    </a:lnTo>
                    <a:lnTo>
                      <a:pt x="660" y="422"/>
                    </a:lnTo>
                    <a:lnTo>
                      <a:pt x="662" y="416"/>
                    </a:lnTo>
                    <a:lnTo>
                      <a:pt x="666" y="412"/>
                    </a:lnTo>
                    <a:lnTo>
                      <a:pt x="666" y="406"/>
                    </a:lnTo>
                    <a:lnTo>
                      <a:pt x="666" y="398"/>
                    </a:lnTo>
                    <a:lnTo>
                      <a:pt x="664" y="394"/>
                    </a:lnTo>
                    <a:lnTo>
                      <a:pt x="666" y="388"/>
                    </a:lnTo>
                    <a:lnTo>
                      <a:pt x="664" y="382"/>
                    </a:lnTo>
                    <a:lnTo>
                      <a:pt x="674" y="366"/>
                    </a:lnTo>
                    <a:lnTo>
                      <a:pt x="672" y="360"/>
                    </a:lnTo>
                    <a:lnTo>
                      <a:pt x="674" y="358"/>
                    </a:lnTo>
                    <a:lnTo>
                      <a:pt x="672" y="354"/>
                    </a:lnTo>
                    <a:lnTo>
                      <a:pt x="676" y="352"/>
                    </a:lnTo>
                    <a:lnTo>
                      <a:pt x="674" y="348"/>
                    </a:lnTo>
                    <a:lnTo>
                      <a:pt x="674" y="342"/>
                    </a:lnTo>
                    <a:lnTo>
                      <a:pt x="672" y="342"/>
                    </a:lnTo>
                    <a:lnTo>
                      <a:pt x="674" y="342"/>
                    </a:lnTo>
                    <a:lnTo>
                      <a:pt x="672" y="342"/>
                    </a:lnTo>
                    <a:lnTo>
                      <a:pt x="668" y="334"/>
                    </a:lnTo>
                    <a:lnTo>
                      <a:pt x="668" y="332"/>
                    </a:lnTo>
                    <a:lnTo>
                      <a:pt x="664" y="324"/>
                    </a:lnTo>
                    <a:lnTo>
                      <a:pt x="664" y="322"/>
                    </a:lnTo>
                    <a:lnTo>
                      <a:pt x="658" y="318"/>
                    </a:lnTo>
                    <a:lnTo>
                      <a:pt x="660" y="310"/>
                    </a:lnTo>
                    <a:lnTo>
                      <a:pt x="658" y="306"/>
                    </a:lnTo>
                    <a:lnTo>
                      <a:pt x="648" y="294"/>
                    </a:lnTo>
                    <a:lnTo>
                      <a:pt x="646" y="198"/>
                    </a:lnTo>
                    <a:lnTo>
                      <a:pt x="640" y="196"/>
                    </a:lnTo>
                    <a:lnTo>
                      <a:pt x="630" y="198"/>
                    </a:lnTo>
                    <a:lnTo>
                      <a:pt x="626" y="192"/>
                    </a:lnTo>
                    <a:lnTo>
                      <a:pt x="606" y="186"/>
                    </a:lnTo>
                    <a:lnTo>
                      <a:pt x="600" y="180"/>
                    </a:lnTo>
                    <a:lnTo>
                      <a:pt x="588" y="172"/>
                    </a:lnTo>
                    <a:lnTo>
                      <a:pt x="582" y="178"/>
                    </a:lnTo>
                    <a:lnTo>
                      <a:pt x="572" y="178"/>
                    </a:lnTo>
                    <a:lnTo>
                      <a:pt x="570" y="174"/>
                    </a:lnTo>
                    <a:lnTo>
                      <a:pt x="560" y="178"/>
                    </a:lnTo>
                    <a:lnTo>
                      <a:pt x="560" y="180"/>
                    </a:lnTo>
                    <a:lnTo>
                      <a:pt x="552" y="176"/>
                    </a:lnTo>
                    <a:lnTo>
                      <a:pt x="542" y="180"/>
                    </a:lnTo>
                    <a:lnTo>
                      <a:pt x="538" y="184"/>
                    </a:lnTo>
                    <a:lnTo>
                      <a:pt x="534" y="184"/>
                    </a:lnTo>
                    <a:lnTo>
                      <a:pt x="532" y="188"/>
                    </a:lnTo>
                    <a:lnTo>
                      <a:pt x="528" y="184"/>
                    </a:lnTo>
                    <a:lnTo>
                      <a:pt x="514" y="180"/>
                    </a:lnTo>
                    <a:lnTo>
                      <a:pt x="510" y="174"/>
                    </a:lnTo>
                    <a:lnTo>
                      <a:pt x="494" y="178"/>
                    </a:lnTo>
                    <a:lnTo>
                      <a:pt x="496" y="180"/>
                    </a:lnTo>
                    <a:lnTo>
                      <a:pt x="492" y="186"/>
                    </a:lnTo>
                    <a:lnTo>
                      <a:pt x="488" y="182"/>
                    </a:lnTo>
                    <a:lnTo>
                      <a:pt x="488" y="176"/>
                    </a:lnTo>
                    <a:lnTo>
                      <a:pt x="476" y="180"/>
                    </a:lnTo>
                    <a:lnTo>
                      <a:pt x="474" y="176"/>
                    </a:lnTo>
                    <a:lnTo>
                      <a:pt x="470" y="176"/>
                    </a:lnTo>
                    <a:lnTo>
                      <a:pt x="468" y="170"/>
                    </a:lnTo>
                    <a:lnTo>
                      <a:pt x="466" y="170"/>
                    </a:lnTo>
                    <a:lnTo>
                      <a:pt x="454" y="176"/>
                    </a:lnTo>
                    <a:lnTo>
                      <a:pt x="450" y="174"/>
                    </a:lnTo>
                    <a:lnTo>
                      <a:pt x="450" y="168"/>
                    </a:lnTo>
                    <a:lnTo>
                      <a:pt x="444" y="166"/>
                    </a:lnTo>
                    <a:lnTo>
                      <a:pt x="444" y="160"/>
                    </a:lnTo>
                    <a:lnTo>
                      <a:pt x="430" y="158"/>
                    </a:lnTo>
                    <a:lnTo>
                      <a:pt x="426" y="164"/>
                    </a:lnTo>
                    <a:lnTo>
                      <a:pt x="418" y="158"/>
                    </a:lnTo>
                    <a:lnTo>
                      <a:pt x="412" y="158"/>
                    </a:lnTo>
                    <a:lnTo>
                      <a:pt x="400" y="152"/>
                    </a:lnTo>
                    <a:lnTo>
                      <a:pt x="390" y="152"/>
                    </a:lnTo>
                    <a:lnTo>
                      <a:pt x="388" y="144"/>
                    </a:lnTo>
                    <a:lnTo>
                      <a:pt x="382" y="136"/>
                    </a:lnTo>
                    <a:lnTo>
                      <a:pt x="378" y="142"/>
                    </a:lnTo>
                    <a:lnTo>
                      <a:pt x="372" y="140"/>
                    </a:lnTo>
                    <a:lnTo>
                      <a:pt x="368" y="142"/>
                    </a:lnTo>
                    <a:lnTo>
                      <a:pt x="356" y="130"/>
                    </a:lnTo>
                    <a:lnTo>
                      <a:pt x="350" y="130"/>
                    </a:lnTo>
                    <a:lnTo>
                      <a:pt x="356" y="10"/>
                    </a:lnTo>
                    <a:lnTo>
                      <a:pt x="208" y="0"/>
                    </a:lnTo>
                    <a:lnTo>
                      <a:pt x="186" y="276"/>
                    </a:lnTo>
                    <a:lnTo>
                      <a:pt x="0" y="25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6229350" y="2559050"/>
                <a:ext cx="123825" cy="266700"/>
              </a:xfrm>
              <a:custGeom>
                <a:avLst/>
                <a:gdLst/>
                <a:ahLst/>
                <a:cxnLst>
                  <a:cxn ang="0">
                    <a:pos x="78" y="126"/>
                  </a:cxn>
                  <a:cxn ang="0">
                    <a:pos x="72" y="122"/>
                  </a:cxn>
                  <a:cxn ang="0">
                    <a:pos x="72" y="118"/>
                  </a:cxn>
                  <a:cxn ang="0">
                    <a:pos x="62" y="110"/>
                  </a:cxn>
                  <a:cxn ang="0">
                    <a:pos x="44" y="5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6" y="4"/>
                  </a:cxn>
                  <a:cxn ang="0">
                    <a:pos x="14" y="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2" y="36"/>
                  </a:cxn>
                  <a:cxn ang="0">
                    <a:pos x="18" y="46"/>
                  </a:cxn>
                  <a:cxn ang="0">
                    <a:pos x="18" y="50"/>
                  </a:cxn>
                  <a:cxn ang="0">
                    <a:pos x="10" y="64"/>
                  </a:cxn>
                  <a:cxn ang="0">
                    <a:pos x="4" y="68"/>
                  </a:cxn>
                  <a:cxn ang="0">
                    <a:pos x="6" y="90"/>
                  </a:cxn>
                  <a:cxn ang="0">
                    <a:pos x="0" y="118"/>
                  </a:cxn>
                  <a:cxn ang="0">
                    <a:pos x="6" y="152"/>
                  </a:cxn>
                  <a:cxn ang="0">
                    <a:pos x="4" y="162"/>
                  </a:cxn>
                  <a:cxn ang="0">
                    <a:pos x="10" y="168"/>
                  </a:cxn>
                  <a:cxn ang="0">
                    <a:pos x="60" y="154"/>
                  </a:cxn>
                  <a:cxn ang="0">
                    <a:pos x="74" y="140"/>
                  </a:cxn>
                  <a:cxn ang="0">
                    <a:pos x="78" y="140"/>
                  </a:cxn>
                  <a:cxn ang="0">
                    <a:pos x="78" y="126"/>
                  </a:cxn>
                </a:cxnLst>
                <a:rect l="0" t="0" r="r" b="b"/>
                <a:pathLst>
                  <a:path w="78" h="168">
                    <a:moveTo>
                      <a:pt x="78" y="126"/>
                    </a:moveTo>
                    <a:lnTo>
                      <a:pt x="72" y="122"/>
                    </a:lnTo>
                    <a:lnTo>
                      <a:pt x="72" y="118"/>
                    </a:lnTo>
                    <a:lnTo>
                      <a:pt x="62" y="110"/>
                    </a:lnTo>
                    <a:lnTo>
                      <a:pt x="44" y="5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2" y="36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0" y="64"/>
                    </a:lnTo>
                    <a:lnTo>
                      <a:pt x="4" y="68"/>
                    </a:lnTo>
                    <a:lnTo>
                      <a:pt x="6" y="90"/>
                    </a:lnTo>
                    <a:lnTo>
                      <a:pt x="0" y="118"/>
                    </a:lnTo>
                    <a:lnTo>
                      <a:pt x="6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60" y="154"/>
                    </a:lnTo>
                    <a:lnTo>
                      <a:pt x="74" y="140"/>
                    </a:lnTo>
                    <a:lnTo>
                      <a:pt x="78" y="140"/>
                    </a:lnTo>
                    <a:lnTo>
                      <a:pt x="78" y="12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6229350" y="2559050"/>
                <a:ext cx="123825" cy="266700"/>
              </a:xfrm>
              <a:custGeom>
                <a:avLst/>
                <a:gdLst/>
                <a:ahLst/>
                <a:cxnLst>
                  <a:cxn ang="0">
                    <a:pos x="78" y="126"/>
                  </a:cxn>
                  <a:cxn ang="0">
                    <a:pos x="72" y="122"/>
                  </a:cxn>
                  <a:cxn ang="0">
                    <a:pos x="72" y="118"/>
                  </a:cxn>
                  <a:cxn ang="0">
                    <a:pos x="62" y="110"/>
                  </a:cxn>
                  <a:cxn ang="0">
                    <a:pos x="44" y="5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16" y="4"/>
                  </a:cxn>
                  <a:cxn ang="0">
                    <a:pos x="14" y="8"/>
                  </a:cxn>
                  <a:cxn ang="0">
                    <a:pos x="12" y="22"/>
                  </a:cxn>
                  <a:cxn ang="0">
                    <a:pos x="14" y="26"/>
                  </a:cxn>
                  <a:cxn ang="0">
                    <a:pos x="12" y="36"/>
                  </a:cxn>
                  <a:cxn ang="0">
                    <a:pos x="18" y="46"/>
                  </a:cxn>
                  <a:cxn ang="0">
                    <a:pos x="18" y="50"/>
                  </a:cxn>
                  <a:cxn ang="0">
                    <a:pos x="10" y="64"/>
                  </a:cxn>
                  <a:cxn ang="0">
                    <a:pos x="4" y="68"/>
                  </a:cxn>
                  <a:cxn ang="0">
                    <a:pos x="6" y="90"/>
                  </a:cxn>
                  <a:cxn ang="0">
                    <a:pos x="0" y="118"/>
                  </a:cxn>
                  <a:cxn ang="0">
                    <a:pos x="6" y="152"/>
                  </a:cxn>
                  <a:cxn ang="0">
                    <a:pos x="4" y="162"/>
                  </a:cxn>
                  <a:cxn ang="0">
                    <a:pos x="10" y="168"/>
                  </a:cxn>
                  <a:cxn ang="0">
                    <a:pos x="60" y="154"/>
                  </a:cxn>
                  <a:cxn ang="0">
                    <a:pos x="74" y="140"/>
                  </a:cxn>
                  <a:cxn ang="0">
                    <a:pos x="78" y="140"/>
                  </a:cxn>
                  <a:cxn ang="0">
                    <a:pos x="78" y="126"/>
                  </a:cxn>
                </a:cxnLst>
                <a:rect l="0" t="0" r="r" b="b"/>
                <a:pathLst>
                  <a:path w="78" h="168">
                    <a:moveTo>
                      <a:pt x="78" y="126"/>
                    </a:moveTo>
                    <a:lnTo>
                      <a:pt x="72" y="122"/>
                    </a:lnTo>
                    <a:lnTo>
                      <a:pt x="72" y="118"/>
                    </a:lnTo>
                    <a:lnTo>
                      <a:pt x="62" y="110"/>
                    </a:lnTo>
                    <a:lnTo>
                      <a:pt x="44" y="5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16" y="4"/>
                    </a:lnTo>
                    <a:lnTo>
                      <a:pt x="14" y="8"/>
                    </a:lnTo>
                    <a:lnTo>
                      <a:pt x="12" y="22"/>
                    </a:lnTo>
                    <a:lnTo>
                      <a:pt x="14" y="26"/>
                    </a:lnTo>
                    <a:lnTo>
                      <a:pt x="12" y="36"/>
                    </a:lnTo>
                    <a:lnTo>
                      <a:pt x="18" y="46"/>
                    </a:lnTo>
                    <a:lnTo>
                      <a:pt x="18" y="50"/>
                    </a:lnTo>
                    <a:lnTo>
                      <a:pt x="10" y="64"/>
                    </a:lnTo>
                    <a:lnTo>
                      <a:pt x="4" y="68"/>
                    </a:lnTo>
                    <a:lnTo>
                      <a:pt x="6" y="90"/>
                    </a:lnTo>
                    <a:lnTo>
                      <a:pt x="0" y="118"/>
                    </a:lnTo>
                    <a:lnTo>
                      <a:pt x="6" y="152"/>
                    </a:lnTo>
                    <a:lnTo>
                      <a:pt x="4" y="162"/>
                    </a:lnTo>
                    <a:lnTo>
                      <a:pt x="10" y="168"/>
                    </a:lnTo>
                    <a:lnTo>
                      <a:pt x="60" y="154"/>
                    </a:lnTo>
                    <a:lnTo>
                      <a:pt x="74" y="140"/>
                    </a:lnTo>
                    <a:lnTo>
                      <a:pt x="78" y="140"/>
                    </a:lnTo>
                    <a:lnTo>
                      <a:pt x="78" y="12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6194425" y="2968625"/>
                <a:ext cx="133350" cy="8890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6" y="16"/>
                  </a:cxn>
                  <a:cxn ang="0">
                    <a:pos x="18" y="32"/>
                  </a:cxn>
                  <a:cxn ang="0">
                    <a:pos x="6" y="42"/>
                  </a:cxn>
                  <a:cxn ang="0">
                    <a:pos x="4" y="46"/>
                  </a:cxn>
                  <a:cxn ang="0">
                    <a:pos x="0" y="48"/>
                  </a:cxn>
                  <a:cxn ang="0">
                    <a:pos x="0" y="56"/>
                  </a:cxn>
                  <a:cxn ang="0">
                    <a:pos x="2" y="56"/>
                  </a:cxn>
                  <a:cxn ang="0">
                    <a:pos x="2" y="54"/>
                  </a:cxn>
                  <a:cxn ang="0">
                    <a:pos x="4" y="52"/>
                  </a:cxn>
                  <a:cxn ang="0">
                    <a:pos x="6" y="54"/>
                  </a:cxn>
                  <a:cxn ang="0">
                    <a:pos x="10" y="54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68" y="12"/>
                  </a:cxn>
                  <a:cxn ang="0">
                    <a:pos x="64" y="16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68" y="4"/>
                  </a:cxn>
                  <a:cxn ang="0">
                    <a:pos x="70" y="0"/>
                  </a:cxn>
                </a:cxnLst>
                <a:rect l="0" t="0" r="r" b="b"/>
                <a:pathLst>
                  <a:path w="84" h="56">
                    <a:moveTo>
                      <a:pt x="70" y="0"/>
                    </a:moveTo>
                    <a:lnTo>
                      <a:pt x="56" y="16"/>
                    </a:lnTo>
                    <a:lnTo>
                      <a:pt x="18" y="32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84" y="6"/>
                    </a:lnTo>
                    <a:lnTo>
                      <a:pt x="74" y="8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68" y="4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6194425" y="2968625"/>
                <a:ext cx="133350" cy="88900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56" y="16"/>
                  </a:cxn>
                  <a:cxn ang="0">
                    <a:pos x="18" y="32"/>
                  </a:cxn>
                  <a:cxn ang="0">
                    <a:pos x="6" y="42"/>
                  </a:cxn>
                  <a:cxn ang="0">
                    <a:pos x="4" y="46"/>
                  </a:cxn>
                  <a:cxn ang="0">
                    <a:pos x="0" y="48"/>
                  </a:cxn>
                  <a:cxn ang="0">
                    <a:pos x="0" y="56"/>
                  </a:cxn>
                  <a:cxn ang="0">
                    <a:pos x="2" y="56"/>
                  </a:cxn>
                  <a:cxn ang="0">
                    <a:pos x="2" y="54"/>
                  </a:cxn>
                  <a:cxn ang="0">
                    <a:pos x="4" y="52"/>
                  </a:cxn>
                  <a:cxn ang="0">
                    <a:pos x="6" y="54"/>
                  </a:cxn>
                  <a:cxn ang="0">
                    <a:pos x="10" y="54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68" y="12"/>
                  </a:cxn>
                  <a:cxn ang="0">
                    <a:pos x="64" y="16"/>
                  </a:cxn>
                  <a:cxn ang="0">
                    <a:pos x="60" y="20"/>
                  </a:cxn>
                  <a:cxn ang="0">
                    <a:pos x="60" y="16"/>
                  </a:cxn>
                  <a:cxn ang="0">
                    <a:pos x="68" y="4"/>
                  </a:cxn>
                  <a:cxn ang="0">
                    <a:pos x="70" y="0"/>
                  </a:cxn>
                </a:cxnLst>
                <a:rect l="0" t="0" r="r" b="b"/>
                <a:pathLst>
                  <a:path w="84" h="56">
                    <a:moveTo>
                      <a:pt x="70" y="0"/>
                    </a:moveTo>
                    <a:lnTo>
                      <a:pt x="56" y="16"/>
                    </a:lnTo>
                    <a:lnTo>
                      <a:pt x="18" y="32"/>
                    </a:lnTo>
                    <a:lnTo>
                      <a:pt x="6" y="42"/>
                    </a:lnTo>
                    <a:lnTo>
                      <a:pt x="4" y="46"/>
                    </a:lnTo>
                    <a:lnTo>
                      <a:pt x="0" y="48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6" y="54"/>
                    </a:lnTo>
                    <a:lnTo>
                      <a:pt x="10" y="54"/>
                    </a:lnTo>
                    <a:lnTo>
                      <a:pt x="84" y="6"/>
                    </a:lnTo>
                    <a:lnTo>
                      <a:pt x="74" y="8"/>
                    </a:lnTo>
                    <a:lnTo>
                      <a:pt x="68" y="12"/>
                    </a:lnTo>
                    <a:lnTo>
                      <a:pt x="64" y="16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68" y="4"/>
                    </a:lnTo>
                    <a:lnTo>
                      <a:pt x="70" y="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37250" y="4648200"/>
                <a:ext cx="15875" cy="2857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0" y="2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5937250" y="4648200"/>
                <a:ext cx="15875" cy="28575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8" y="0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10" y="2"/>
                  </a:cxn>
                </a:cxnLst>
                <a:rect l="0" t="0" r="r" b="b"/>
                <a:pathLst>
                  <a:path w="10" h="18">
                    <a:moveTo>
                      <a:pt x="10" y="2"/>
                    </a:moveTo>
                    <a:lnTo>
                      <a:pt x="8" y="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0" y="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34"/>
              <p:cNvSpPr>
                <a:spLocks/>
              </p:cNvSpPr>
              <p:nvPr/>
            </p:nvSpPr>
            <p:spPr bwMode="auto">
              <a:xfrm>
                <a:off x="5915025" y="4683125"/>
                <a:ext cx="12700" cy="127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36"/>
              <p:cNvSpPr>
                <a:spLocks/>
              </p:cNvSpPr>
              <p:nvPr/>
            </p:nvSpPr>
            <p:spPr bwMode="auto">
              <a:xfrm>
                <a:off x="5835650" y="4702175"/>
                <a:ext cx="41275" cy="25400"/>
              </a:xfrm>
              <a:custGeom>
                <a:avLst/>
                <a:gdLst/>
                <a:ahLst/>
                <a:cxnLst>
                  <a:cxn ang="0">
                    <a:pos x="26" y="8"/>
                  </a:cxn>
                  <a:cxn ang="0">
                    <a:pos x="18" y="8"/>
                  </a:cxn>
                  <a:cxn ang="0">
                    <a:pos x="8" y="14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10" y="8"/>
                  </a:cxn>
                  <a:cxn ang="0">
                    <a:pos x="20" y="0"/>
                  </a:cxn>
                  <a:cxn ang="0">
                    <a:pos x="26" y="2"/>
                  </a:cxn>
                  <a:cxn ang="0">
                    <a:pos x="26" y="8"/>
                  </a:cxn>
                </a:cxnLst>
                <a:rect l="0" t="0" r="r" b="b"/>
                <a:pathLst>
                  <a:path w="26" h="16">
                    <a:moveTo>
                      <a:pt x="26" y="8"/>
                    </a:moveTo>
                    <a:lnTo>
                      <a:pt x="18" y="8"/>
                    </a:lnTo>
                    <a:lnTo>
                      <a:pt x="8" y="14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0" y="8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26" y="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46"/>
              <p:cNvSpPr>
                <a:spLocks/>
              </p:cNvSpPr>
              <p:nvPr/>
            </p:nvSpPr>
            <p:spPr bwMode="auto">
              <a:xfrm>
                <a:off x="6270625" y="2305050"/>
                <a:ext cx="285750" cy="454025"/>
              </a:xfrm>
              <a:custGeom>
                <a:avLst/>
                <a:gdLst/>
                <a:ahLst/>
                <a:cxnLst>
                  <a:cxn ang="0">
                    <a:pos x="0" y="160"/>
                  </a:cxn>
                  <a:cxn ang="0">
                    <a:pos x="14" y="156"/>
                  </a:cxn>
                  <a:cxn ang="0">
                    <a:pos x="14" y="150"/>
                  </a:cxn>
                  <a:cxn ang="0">
                    <a:pos x="20" y="148"/>
                  </a:cxn>
                  <a:cxn ang="0">
                    <a:pos x="16" y="140"/>
                  </a:cxn>
                  <a:cxn ang="0">
                    <a:pos x="22" y="128"/>
                  </a:cxn>
                  <a:cxn ang="0">
                    <a:pos x="26" y="14"/>
                  </a:cxn>
                  <a:cxn ang="0">
                    <a:pos x="34" y="8"/>
                  </a:cxn>
                  <a:cxn ang="0">
                    <a:pos x="46" y="18"/>
                  </a:cxn>
                  <a:cxn ang="0">
                    <a:pos x="68" y="12"/>
                  </a:cxn>
                  <a:cxn ang="0">
                    <a:pos x="74" y="0"/>
                  </a:cxn>
                  <a:cxn ang="0">
                    <a:pos x="128" y="92"/>
                  </a:cxn>
                  <a:cxn ang="0">
                    <a:pos x="146" y="110"/>
                  </a:cxn>
                  <a:cxn ang="0">
                    <a:pos x="158" y="116"/>
                  </a:cxn>
                  <a:cxn ang="0">
                    <a:pos x="168" y="112"/>
                  </a:cxn>
                  <a:cxn ang="0">
                    <a:pos x="172" y="122"/>
                  </a:cxn>
                  <a:cxn ang="0">
                    <a:pos x="172" y="130"/>
                  </a:cxn>
                  <a:cxn ang="0">
                    <a:pos x="180" y="132"/>
                  </a:cxn>
                  <a:cxn ang="0">
                    <a:pos x="176" y="142"/>
                  </a:cxn>
                  <a:cxn ang="0">
                    <a:pos x="168" y="146"/>
                  </a:cxn>
                  <a:cxn ang="0">
                    <a:pos x="162" y="154"/>
                  </a:cxn>
                  <a:cxn ang="0">
                    <a:pos x="150" y="164"/>
                  </a:cxn>
                  <a:cxn ang="0">
                    <a:pos x="142" y="170"/>
                  </a:cxn>
                  <a:cxn ang="0">
                    <a:pos x="138" y="182"/>
                  </a:cxn>
                  <a:cxn ang="0">
                    <a:pos x="126" y="180"/>
                  </a:cxn>
                  <a:cxn ang="0">
                    <a:pos x="118" y="184"/>
                  </a:cxn>
                  <a:cxn ang="0">
                    <a:pos x="114" y="174"/>
                  </a:cxn>
                  <a:cxn ang="0">
                    <a:pos x="110" y="176"/>
                  </a:cxn>
                  <a:cxn ang="0">
                    <a:pos x="108" y="190"/>
                  </a:cxn>
                  <a:cxn ang="0">
                    <a:pos x="108" y="200"/>
                  </a:cxn>
                  <a:cxn ang="0">
                    <a:pos x="104" y="210"/>
                  </a:cxn>
                  <a:cxn ang="0">
                    <a:pos x="98" y="214"/>
                  </a:cxn>
                  <a:cxn ang="0">
                    <a:pos x="94" y="222"/>
                  </a:cxn>
                  <a:cxn ang="0">
                    <a:pos x="88" y="220"/>
                  </a:cxn>
                  <a:cxn ang="0">
                    <a:pos x="86" y="230"/>
                  </a:cxn>
                  <a:cxn ang="0">
                    <a:pos x="84" y="234"/>
                  </a:cxn>
                  <a:cxn ang="0">
                    <a:pos x="76" y="228"/>
                  </a:cxn>
                  <a:cxn ang="0">
                    <a:pos x="66" y="242"/>
                  </a:cxn>
                  <a:cxn ang="0">
                    <a:pos x="60" y="272"/>
                  </a:cxn>
                  <a:cxn ang="0">
                    <a:pos x="46" y="282"/>
                  </a:cxn>
                  <a:cxn ang="0">
                    <a:pos x="36" y="270"/>
                  </a:cxn>
                </a:cxnLst>
                <a:rect l="0" t="0" r="r" b="b"/>
                <a:pathLst>
                  <a:path w="180" h="286">
                    <a:moveTo>
                      <a:pt x="18" y="214"/>
                    </a:moveTo>
                    <a:lnTo>
                      <a:pt x="0" y="160"/>
                    </a:lnTo>
                    <a:lnTo>
                      <a:pt x="6" y="154"/>
                    </a:lnTo>
                    <a:lnTo>
                      <a:pt x="14" y="156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20" y="150"/>
                    </a:lnTo>
                    <a:lnTo>
                      <a:pt x="20" y="148"/>
                    </a:lnTo>
                    <a:lnTo>
                      <a:pt x="16" y="144"/>
                    </a:lnTo>
                    <a:lnTo>
                      <a:pt x="16" y="140"/>
                    </a:lnTo>
                    <a:lnTo>
                      <a:pt x="22" y="130"/>
                    </a:lnTo>
                    <a:lnTo>
                      <a:pt x="22" y="128"/>
                    </a:lnTo>
                    <a:lnTo>
                      <a:pt x="16" y="52"/>
                    </a:lnTo>
                    <a:lnTo>
                      <a:pt x="26" y="14"/>
                    </a:lnTo>
                    <a:lnTo>
                      <a:pt x="30" y="8"/>
                    </a:lnTo>
                    <a:lnTo>
                      <a:pt x="34" y="8"/>
                    </a:lnTo>
                    <a:lnTo>
                      <a:pt x="40" y="12"/>
                    </a:lnTo>
                    <a:lnTo>
                      <a:pt x="46" y="18"/>
                    </a:lnTo>
                    <a:lnTo>
                      <a:pt x="56" y="18"/>
                    </a:lnTo>
                    <a:lnTo>
                      <a:pt x="68" y="1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100" y="12"/>
                    </a:lnTo>
                    <a:lnTo>
                      <a:pt x="128" y="92"/>
                    </a:lnTo>
                    <a:lnTo>
                      <a:pt x="140" y="94"/>
                    </a:lnTo>
                    <a:lnTo>
                      <a:pt x="146" y="110"/>
                    </a:lnTo>
                    <a:lnTo>
                      <a:pt x="150" y="114"/>
                    </a:lnTo>
                    <a:lnTo>
                      <a:pt x="158" y="116"/>
                    </a:lnTo>
                    <a:lnTo>
                      <a:pt x="164" y="114"/>
                    </a:lnTo>
                    <a:lnTo>
                      <a:pt x="168" y="112"/>
                    </a:lnTo>
                    <a:lnTo>
                      <a:pt x="168" y="110"/>
                    </a:lnTo>
                    <a:lnTo>
                      <a:pt x="172" y="122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6" y="128"/>
                    </a:lnTo>
                    <a:lnTo>
                      <a:pt x="180" y="132"/>
                    </a:lnTo>
                    <a:lnTo>
                      <a:pt x="180" y="136"/>
                    </a:lnTo>
                    <a:lnTo>
                      <a:pt x="176" y="142"/>
                    </a:lnTo>
                    <a:lnTo>
                      <a:pt x="170" y="144"/>
                    </a:lnTo>
                    <a:lnTo>
                      <a:pt x="168" y="146"/>
                    </a:lnTo>
                    <a:lnTo>
                      <a:pt x="164" y="150"/>
                    </a:lnTo>
                    <a:lnTo>
                      <a:pt x="162" y="154"/>
                    </a:lnTo>
                    <a:lnTo>
                      <a:pt x="150" y="160"/>
                    </a:lnTo>
                    <a:lnTo>
                      <a:pt x="150" y="164"/>
                    </a:lnTo>
                    <a:lnTo>
                      <a:pt x="146" y="168"/>
                    </a:lnTo>
                    <a:lnTo>
                      <a:pt x="142" y="170"/>
                    </a:lnTo>
                    <a:lnTo>
                      <a:pt x="138" y="176"/>
                    </a:lnTo>
                    <a:lnTo>
                      <a:pt x="138" y="182"/>
                    </a:lnTo>
                    <a:lnTo>
                      <a:pt x="134" y="184"/>
                    </a:lnTo>
                    <a:lnTo>
                      <a:pt x="126" y="180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16" y="180"/>
                    </a:lnTo>
                    <a:lnTo>
                      <a:pt x="114" y="174"/>
                    </a:lnTo>
                    <a:lnTo>
                      <a:pt x="112" y="174"/>
                    </a:lnTo>
                    <a:lnTo>
                      <a:pt x="110" y="176"/>
                    </a:lnTo>
                    <a:lnTo>
                      <a:pt x="106" y="180"/>
                    </a:lnTo>
                    <a:lnTo>
                      <a:pt x="108" y="190"/>
                    </a:lnTo>
                    <a:lnTo>
                      <a:pt x="106" y="196"/>
                    </a:lnTo>
                    <a:lnTo>
                      <a:pt x="108" y="200"/>
                    </a:lnTo>
                    <a:lnTo>
                      <a:pt x="106" y="210"/>
                    </a:lnTo>
                    <a:lnTo>
                      <a:pt x="104" y="210"/>
                    </a:lnTo>
                    <a:lnTo>
                      <a:pt x="100" y="210"/>
                    </a:lnTo>
                    <a:lnTo>
                      <a:pt x="98" y="214"/>
                    </a:lnTo>
                    <a:lnTo>
                      <a:pt x="96" y="220"/>
                    </a:lnTo>
                    <a:lnTo>
                      <a:pt x="94" y="222"/>
                    </a:lnTo>
                    <a:lnTo>
                      <a:pt x="92" y="224"/>
                    </a:lnTo>
                    <a:lnTo>
                      <a:pt x="88" y="220"/>
                    </a:lnTo>
                    <a:lnTo>
                      <a:pt x="86" y="222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4" y="234"/>
                    </a:lnTo>
                    <a:lnTo>
                      <a:pt x="80" y="228"/>
                    </a:lnTo>
                    <a:lnTo>
                      <a:pt x="76" y="228"/>
                    </a:lnTo>
                    <a:lnTo>
                      <a:pt x="70" y="234"/>
                    </a:lnTo>
                    <a:lnTo>
                      <a:pt x="66" y="242"/>
                    </a:lnTo>
                    <a:lnTo>
                      <a:pt x="68" y="252"/>
                    </a:lnTo>
                    <a:lnTo>
                      <a:pt x="60" y="272"/>
                    </a:lnTo>
                    <a:lnTo>
                      <a:pt x="52" y="286"/>
                    </a:lnTo>
                    <a:lnTo>
                      <a:pt x="46" y="282"/>
                    </a:lnTo>
                    <a:lnTo>
                      <a:pt x="46" y="278"/>
                    </a:lnTo>
                    <a:lnTo>
                      <a:pt x="36" y="270"/>
                    </a:lnTo>
                    <a:lnTo>
                      <a:pt x="18" y="21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47"/>
              <p:cNvSpPr>
                <a:spLocks/>
              </p:cNvSpPr>
              <p:nvPr/>
            </p:nvSpPr>
            <p:spPr bwMode="auto">
              <a:xfrm>
                <a:off x="6000750" y="3263900"/>
                <a:ext cx="15875" cy="19050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4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4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4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48"/>
              <p:cNvSpPr>
                <a:spLocks/>
              </p:cNvSpPr>
              <p:nvPr/>
            </p:nvSpPr>
            <p:spPr bwMode="auto">
              <a:xfrm>
                <a:off x="6000750" y="3263900"/>
                <a:ext cx="15875" cy="19050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4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0" y="4"/>
                  </a:cxn>
                  <a:cxn ang="0">
                    <a:pos x="6" y="12"/>
                  </a:cxn>
                  <a:cxn ang="0">
                    <a:pos x="6" y="12"/>
                  </a:cxn>
                </a:cxnLst>
                <a:rect l="0" t="0" r="r" b="b"/>
                <a:pathLst>
                  <a:path w="10" h="12">
                    <a:moveTo>
                      <a:pt x="6" y="12"/>
                    </a:moveTo>
                    <a:lnTo>
                      <a:pt x="4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0" y="4"/>
                    </a:lnTo>
                    <a:lnTo>
                      <a:pt x="6" y="12"/>
                    </a:lnTo>
                    <a:lnTo>
                      <a:pt x="6" y="12"/>
                    </a:lnTo>
                  </a:path>
                </a:pathLst>
              </a:custGeom>
              <a:grpFill/>
              <a:ln w="2">
                <a:solidFill>
                  <a:srgbClr val="231F2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50"/>
              <p:cNvSpPr>
                <a:spLocks/>
              </p:cNvSpPr>
              <p:nvPr/>
            </p:nvSpPr>
            <p:spPr bwMode="auto">
              <a:xfrm>
                <a:off x="5603875" y="3152775"/>
                <a:ext cx="342900" cy="346075"/>
              </a:xfrm>
              <a:custGeom>
                <a:avLst/>
                <a:gdLst/>
                <a:ahLst/>
                <a:cxnLst>
                  <a:cxn ang="0">
                    <a:pos x="12" y="146"/>
                  </a:cxn>
                  <a:cxn ang="0">
                    <a:pos x="18" y="136"/>
                  </a:cxn>
                  <a:cxn ang="0">
                    <a:pos x="20" y="110"/>
                  </a:cxn>
                  <a:cxn ang="0">
                    <a:pos x="28" y="118"/>
                  </a:cxn>
                  <a:cxn ang="0">
                    <a:pos x="34" y="114"/>
                  </a:cxn>
                  <a:cxn ang="0">
                    <a:pos x="34" y="102"/>
                  </a:cxn>
                  <a:cxn ang="0">
                    <a:pos x="36" y="92"/>
                  </a:cxn>
                  <a:cxn ang="0">
                    <a:pos x="44" y="82"/>
                  </a:cxn>
                  <a:cxn ang="0">
                    <a:pos x="56" y="80"/>
                  </a:cxn>
                  <a:cxn ang="0">
                    <a:pos x="70" y="58"/>
                  </a:cxn>
                  <a:cxn ang="0">
                    <a:pos x="70" y="48"/>
                  </a:cxn>
                  <a:cxn ang="0">
                    <a:pos x="72" y="44"/>
                  </a:cxn>
                  <a:cxn ang="0">
                    <a:pos x="76" y="20"/>
                  </a:cxn>
                  <a:cxn ang="0">
                    <a:pos x="74" y="10"/>
                  </a:cxn>
                  <a:cxn ang="0">
                    <a:pos x="70" y="2"/>
                  </a:cxn>
                  <a:cxn ang="0">
                    <a:pos x="84" y="56"/>
                  </a:cxn>
                  <a:cxn ang="0">
                    <a:pos x="138" y="78"/>
                  </a:cxn>
                  <a:cxn ang="0">
                    <a:pos x="152" y="60"/>
                  </a:cxn>
                  <a:cxn ang="0">
                    <a:pos x="160" y="60"/>
                  </a:cxn>
                  <a:cxn ang="0">
                    <a:pos x="166" y="46"/>
                  </a:cxn>
                  <a:cxn ang="0">
                    <a:pos x="168" y="50"/>
                  </a:cxn>
                  <a:cxn ang="0">
                    <a:pos x="182" y="50"/>
                  </a:cxn>
                  <a:cxn ang="0">
                    <a:pos x="180" y="48"/>
                  </a:cxn>
                  <a:cxn ang="0">
                    <a:pos x="182" y="44"/>
                  </a:cxn>
                  <a:cxn ang="0">
                    <a:pos x="192" y="38"/>
                  </a:cxn>
                  <a:cxn ang="0">
                    <a:pos x="208" y="40"/>
                  </a:cxn>
                  <a:cxn ang="0">
                    <a:pos x="208" y="44"/>
                  </a:cxn>
                  <a:cxn ang="0">
                    <a:pos x="210" y="44"/>
                  </a:cxn>
                  <a:cxn ang="0">
                    <a:pos x="214" y="46"/>
                  </a:cxn>
                  <a:cxn ang="0">
                    <a:pos x="216" y="50"/>
                  </a:cxn>
                  <a:cxn ang="0">
                    <a:pos x="214" y="68"/>
                  </a:cxn>
                  <a:cxn ang="0">
                    <a:pos x="188" y="72"/>
                  </a:cxn>
                  <a:cxn ang="0">
                    <a:pos x="176" y="90"/>
                  </a:cxn>
                  <a:cxn ang="0">
                    <a:pos x="170" y="100"/>
                  </a:cxn>
                  <a:cxn ang="0">
                    <a:pos x="154" y="124"/>
                  </a:cxn>
                  <a:cxn ang="0">
                    <a:pos x="142" y="118"/>
                  </a:cxn>
                  <a:cxn ang="0">
                    <a:pos x="136" y="128"/>
                  </a:cxn>
                  <a:cxn ang="0">
                    <a:pos x="132" y="138"/>
                  </a:cxn>
                  <a:cxn ang="0">
                    <a:pos x="126" y="156"/>
                  </a:cxn>
                  <a:cxn ang="0">
                    <a:pos x="120" y="180"/>
                  </a:cxn>
                  <a:cxn ang="0">
                    <a:pos x="118" y="188"/>
                  </a:cxn>
                  <a:cxn ang="0">
                    <a:pos x="106" y="194"/>
                  </a:cxn>
                  <a:cxn ang="0">
                    <a:pos x="92" y="198"/>
                  </a:cxn>
                  <a:cxn ang="0">
                    <a:pos x="92" y="204"/>
                  </a:cxn>
                  <a:cxn ang="0">
                    <a:pos x="76" y="212"/>
                  </a:cxn>
                  <a:cxn ang="0">
                    <a:pos x="66" y="212"/>
                  </a:cxn>
                  <a:cxn ang="0">
                    <a:pos x="46" y="214"/>
                  </a:cxn>
                  <a:cxn ang="0">
                    <a:pos x="40" y="206"/>
                  </a:cxn>
                  <a:cxn ang="0">
                    <a:pos x="38" y="200"/>
                  </a:cxn>
                  <a:cxn ang="0">
                    <a:pos x="30" y="198"/>
                  </a:cxn>
                  <a:cxn ang="0">
                    <a:pos x="20" y="194"/>
                  </a:cxn>
                  <a:cxn ang="0">
                    <a:pos x="10" y="178"/>
                  </a:cxn>
                  <a:cxn ang="0">
                    <a:pos x="0" y="166"/>
                  </a:cxn>
                  <a:cxn ang="0">
                    <a:pos x="0" y="150"/>
                  </a:cxn>
                </a:cxnLst>
                <a:rect l="0" t="0" r="r" b="b"/>
                <a:pathLst>
                  <a:path w="216" h="218">
                    <a:moveTo>
                      <a:pt x="0" y="150"/>
                    </a:moveTo>
                    <a:lnTo>
                      <a:pt x="12" y="146"/>
                    </a:lnTo>
                    <a:lnTo>
                      <a:pt x="14" y="138"/>
                    </a:lnTo>
                    <a:lnTo>
                      <a:pt x="18" y="136"/>
                    </a:lnTo>
                    <a:lnTo>
                      <a:pt x="14" y="126"/>
                    </a:lnTo>
                    <a:lnTo>
                      <a:pt x="20" y="110"/>
                    </a:lnTo>
                    <a:lnTo>
                      <a:pt x="26" y="110"/>
                    </a:lnTo>
                    <a:lnTo>
                      <a:pt x="28" y="118"/>
                    </a:lnTo>
                    <a:lnTo>
                      <a:pt x="32" y="112"/>
                    </a:lnTo>
                    <a:lnTo>
                      <a:pt x="34" y="114"/>
                    </a:lnTo>
                    <a:lnTo>
                      <a:pt x="30" y="104"/>
                    </a:lnTo>
                    <a:lnTo>
                      <a:pt x="34" y="102"/>
                    </a:lnTo>
                    <a:lnTo>
                      <a:pt x="32" y="98"/>
                    </a:lnTo>
                    <a:lnTo>
                      <a:pt x="36" y="92"/>
                    </a:lnTo>
                    <a:lnTo>
                      <a:pt x="40" y="90"/>
                    </a:lnTo>
                    <a:lnTo>
                      <a:pt x="44" y="82"/>
                    </a:lnTo>
                    <a:lnTo>
                      <a:pt x="50" y="84"/>
                    </a:lnTo>
                    <a:lnTo>
                      <a:pt x="56" y="80"/>
                    </a:lnTo>
                    <a:lnTo>
                      <a:pt x="70" y="64"/>
                    </a:lnTo>
                    <a:lnTo>
                      <a:pt x="70" y="58"/>
                    </a:lnTo>
                    <a:lnTo>
                      <a:pt x="68" y="56"/>
                    </a:lnTo>
                    <a:lnTo>
                      <a:pt x="70" y="48"/>
                    </a:lnTo>
                    <a:lnTo>
                      <a:pt x="70" y="46"/>
                    </a:lnTo>
                    <a:lnTo>
                      <a:pt x="72" y="44"/>
                    </a:lnTo>
                    <a:lnTo>
                      <a:pt x="72" y="34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4" y="10"/>
                    </a:lnTo>
                    <a:lnTo>
                      <a:pt x="70" y="4"/>
                    </a:lnTo>
                    <a:lnTo>
                      <a:pt x="70" y="2"/>
                    </a:lnTo>
                    <a:lnTo>
                      <a:pt x="76" y="0"/>
                    </a:lnTo>
                    <a:lnTo>
                      <a:pt x="84" y="56"/>
                    </a:lnTo>
                    <a:lnTo>
                      <a:pt x="132" y="48"/>
                    </a:lnTo>
                    <a:lnTo>
                      <a:pt x="138" y="78"/>
                    </a:lnTo>
                    <a:lnTo>
                      <a:pt x="146" y="72"/>
                    </a:lnTo>
                    <a:lnTo>
                      <a:pt x="152" y="60"/>
                    </a:lnTo>
                    <a:lnTo>
                      <a:pt x="154" y="58"/>
                    </a:lnTo>
                    <a:lnTo>
                      <a:pt x="160" y="60"/>
                    </a:lnTo>
                    <a:lnTo>
                      <a:pt x="164" y="50"/>
                    </a:lnTo>
                    <a:lnTo>
                      <a:pt x="166" y="46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6" y="52"/>
                    </a:lnTo>
                    <a:lnTo>
                      <a:pt x="182" y="50"/>
                    </a:lnTo>
                    <a:lnTo>
                      <a:pt x="182" y="48"/>
                    </a:lnTo>
                    <a:lnTo>
                      <a:pt x="180" y="48"/>
                    </a:lnTo>
                    <a:lnTo>
                      <a:pt x="182" y="46"/>
                    </a:lnTo>
                    <a:lnTo>
                      <a:pt x="182" y="44"/>
                    </a:lnTo>
                    <a:lnTo>
                      <a:pt x="188" y="42"/>
                    </a:lnTo>
                    <a:lnTo>
                      <a:pt x="192" y="38"/>
                    </a:lnTo>
                    <a:lnTo>
                      <a:pt x="202" y="42"/>
                    </a:lnTo>
                    <a:lnTo>
                      <a:pt x="208" y="40"/>
                    </a:lnTo>
                    <a:lnTo>
                      <a:pt x="210" y="42"/>
                    </a:lnTo>
                    <a:lnTo>
                      <a:pt x="208" y="44"/>
                    </a:lnTo>
                    <a:lnTo>
                      <a:pt x="208" y="46"/>
                    </a:lnTo>
                    <a:lnTo>
                      <a:pt x="210" y="44"/>
                    </a:lnTo>
                    <a:lnTo>
                      <a:pt x="210" y="46"/>
                    </a:lnTo>
                    <a:lnTo>
                      <a:pt x="214" y="46"/>
                    </a:lnTo>
                    <a:lnTo>
                      <a:pt x="212" y="50"/>
                    </a:lnTo>
                    <a:lnTo>
                      <a:pt x="216" y="50"/>
                    </a:lnTo>
                    <a:lnTo>
                      <a:pt x="216" y="56"/>
                    </a:lnTo>
                    <a:lnTo>
                      <a:pt x="214" y="68"/>
                    </a:lnTo>
                    <a:lnTo>
                      <a:pt x="188" y="54"/>
                    </a:lnTo>
                    <a:lnTo>
                      <a:pt x="188" y="72"/>
                    </a:lnTo>
                    <a:lnTo>
                      <a:pt x="180" y="86"/>
                    </a:lnTo>
                    <a:lnTo>
                      <a:pt x="176" y="90"/>
                    </a:lnTo>
                    <a:lnTo>
                      <a:pt x="174" y="88"/>
                    </a:lnTo>
                    <a:lnTo>
                      <a:pt x="170" y="100"/>
                    </a:lnTo>
                    <a:lnTo>
                      <a:pt x="164" y="96"/>
                    </a:lnTo>
                    <a:lnTo>
                      <a:pt x="154" y="124"/>
                    </a:lnTo>
                    <a:lnTo>
                      <a:pt x="144" y="124"/>
                    </a:lnTo>
                    <a:lnTo>
                      <a:pt x="142" y="118"/>
                    </a:lnTo>
                    <a:lnTo>
                      <a:pt x="136" y="118"/>
                    </a:lnTo>
                    <a:lnTo>
                      <a:pt x="136" y="128"/>
                    </a:lnTo>
                    <a:lnTo>
                      <a:pt x="132" y="136"/>
                    </a:lnTo>
                    <a:lnTo>
                      <a:pt x="132" y="138"/>
                    </a:lnTo>
                    <a:lnTo>
                      <a:pt x="128" y="146"/>
                    </a:lnTo>
                    <a:lnTo>
                      <a:pt x="126" y="156"/>
                    </a:lnTo>
                    <a:lnTo>
                      <a:pt x="116" y="178"/>
                    </a:lnTo>
                    <a:lnTo>
                      <a:pt x="120" y="180"/>
                    </a:lnTo>
                    <a:lnTo>
                      <a:pt x="116" y="186"/>
                    </a:lnTo>
                    <a:lnTo>
                      <a:pt x="118" y="188"/>
                    </a:lnTo>
                    <a:lnTo>
                      <a:pt x="110" y="194"/>
                    </a:lnTo>
                    <a:lnTo>
                      <a:pt x="106" y="194"/>
                    </a:lnTo>
                    <a:lnTo>
                      <a:pt x="96" y="200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2" y="204"/>
                    </a:lnTo>
                    <a:lnTo>
                      <a:pt x="90" y="206"/>
                    </a:lnTo>
                    <a:lnTo>
                      <a:pt x="76" y="212"/>
                    </a:lnTo>
                    <a:lnTo>
                      <a:pt x="68" y="208"/>
                    </a:lnTo>
                    <a:lnTo>
                      <a:pt x="66" y="212"/>
                    </a:lnTo>
                    <a:lnTo>
                      <a:pt x="56" y="218"/>
                    </a:lnTo>
                    <a:lnTo>
                      <a:pt x="46" y="214"/>
                    </a:lnTo>
                    <a:lnTo>
                      <a:pt x="40" y="210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8" y="200"/>
                    </a:lnTo>
                    <a:lnTo>
                      <a:pt x="38" y="200"/>
                    </a:lnTo>
                    <a:lnTo>
                      <a:pt x="30" y="198"/>
                    </a:lnTo>
                    <a:lnTo>
                      <a:pt x="26" y="196"/>
                    </a:lnTo>
                    <a:lnTo>
                      <a:pt x="20" y="194"/>
                    </a:lnTo>
                    <a:lnTo>
                      <a:pt x="18" y="188"/>
                    </a:lnTo>
                    <a:lnTo>
                      <a:pt x="10" y="178"/>
                    </a:lnTo>
                    <a:lnTo>
                      <a:pt x="10" y="176"/>
                    </a:lnTo>
                    <a:lnTo>
                      <a:pt x="0" y="166"/>
                    </a:lnTo>
                    <a:lnTo>
                      <a:pt x="2" y="160"/>
                    </a:lnTo>
                    <a:lnTo>
                      <a:pt x="0" y="150"/>
                    </a:lnTo>
                    <a:lnTo>
                      <a:pt x="0" y="15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52"/>
              <p:cNvSpPr>
                <a:spLocks/>
              </p:cNvSpPr>
              <p:nvPr/>
            </p:nvSpPr>
            <p:spPr bwMode="auto">
              <a:xfrm>
                <a:off x="5251450" y="2701925"/>
                <a:ext cx="304800" cy="400050"/>
              </a:xfrm>
              <a:custGeom>
                <a:avLst/>
                <a:gdLst/>
                <a:ahLst/>
                <a:cxnLst>
                  <a:cxn ang="0">
                    <a:pos x="190" y="150"/>
                  </a:cxn>
                  <a:cxn ang="0">
                    <a:pos x="178" y="114"/>
                  </a:cxn>
                  <a:cxn ang="0">
                    <a:pos x="142" y="100"/>
                  </a:cxn>
                  <a:cxn ang="0">
                    <a:pos x="138" y="114"/>
                  </a:cxn>
                  <a:cxn ang="0">
                    <a:pos x="122" y="120"/>
                  </a:cxn>
                  <a:cxn ang="0">
                    <a:pos x="124" y="102"/>
                  </a:cxn>
                  <a:cxn ang="0">
                    <a:pos x="136" y="82"/>
                  </a:cxn>
                  <a:cxn ang="0">
                    <a:pos x="140" y="72"/>
                  </a:cxn>
                  <a:cxn ang="0">
                    <a:pos x="130" y="42"/>
                  </a:cxn>
                  <a:cxn ang="0">
                    <a:pos x="132" y="32"/>
                  </a:cxn>
                  <a:cxn ang="0">
                    <a:pos x="126" y="22"/>
                  </a:cxn>
                  <a:cxn ang="0">
                    <a:pos x="108" y="14"/>
                  </a:cxn>
                  <a:cxn ang="0">
                    <a:pos x="100" y="10"/>
                  </a:cxn>
                  <a:cxn ang="0">
                    <a:pos x="84" y="2"/>
                  </a:cxn>
                  <a:cxn ang="0">
                    <a:pos x="78" y="2"/>
                  </a:cxn>
                  <a:cxn ang="0">
                    <a:pos x="60" y="2"/>
                  </a:cxn>
                  <a:cxn ang="0">
                    <a:pos x="58" y="16"/>
                  </a:cxn>
                  <a:cxn ang="0">
                    <a:pos x="62" y="24"/>
                  </a:cxn>
                  <a:cxn ang="0">
                    <a:pos x="44" y="52"/>
                  </a:cxn>
                  <a:cxn ang="0">
                    <a:pos x="40" y="58"/>
                  </a:cxn>
                  <a:cxn ang="0">
                    <a:pos x="36" y="46"/>
                  </a:cxn>
                  <a:cxn ang="0">
                    <a:pos x="30" y="44"/>
                  </a:cxn>
                  <a:cxn ang="0">
                    <a:pos x="16" y="58"/>
                  </a:cxn>
                  <a:cxn ang="0">
                    <a:pos x="12" y="70"/>
                  </a:cxn>
                  <a:cxn ang="0">
                    <a:pos x="14" y="98"/>
                  </a:cxn>
                  <a:cxn ang="0">
                    <a:pos x="6" y="134"/>
                  </a:cxn>
                  <a:cxn ang="0">
                    <a:pos x="24" y="196"/>
                  </a:cxn>
                  <a:cxn ang="0">
                    <a:pos x="0" y="252"/>
                  </a:cxn>
                  <a:cxn ang="0">
                    <a:pos x="96" y="246"/>
                  </a:cxn>
                  <a:cxn ang="0">
                    <a:pos x="170" y="218"/>
                  </a:cxn>
                  <a:cxn ang="0">
                    <a:pos x="172" y="200"/>
                  </a:cxn>
                  <a:cxn ang="0">
                    <a:pos x="174" y="188"/>
                  </a:cxn>
                  <a:cxn ang="0">
                    <a:pos x="180" y="178"/>
                  </a:cxn>
                  <a:cxn ang="0">
                    <a:pos x="192" y="148"/>
                  </a:cxn>
                </a:cxnLst>
                <a:rect l="0" t="0" r="r" b="b"/>
                <a:pathLst>
                  <a:path w="192" h="252">
                    <a:moveTo>
                      <a:pt x="192" y="148"/>
                    </a:moveTo>
                    <a:lnTo>
                      <a:pt x="190" y="150"/>
                    </a:lnTo>
                    <a:lnTo>
                      <a:pt x="184" y="140"/>
                    </a:lnTo>
                    <a:lnTo>
                      <a:pt x="178" y="114"/>
                    </a:lnTo>
                    <a:lnTo>
                      <a:pt x="160" y="90"/>
                    </a:lnTo>
                    <a:lnTo>
                      <a:pt x="142" y="100"/>
                    </a:lnTo>
                    <a:lnTo>
                      <a:pt x="140" y="100"/>
                    </a:lnTo>
                    <a:lnTo>
                      <a:pt x="138" y="114"/>
                    </a:lnTo>
                    <a:lnTo>
                      <a:pt x="128" y="122"/>
                    </a:lnTo>
                    <a:lnTo>
                      <a:pt x="122" y="120"/>
                    </a:lnTo>
                    <a:lnTo>
                      <a:pt x="120" y="118"/>
                    </a:lnTo>
                    <a:lnTo>
                      <a:pt x="124" y="102"/>
                    </a:lnTo>
                    <a:lnTo>
                      <a:pt x="134" y="90"/>
                    </a:lnTo>
                    <a:lnTo>
                      <a:pt x="136" y="82"/>
                    </a:lnTo>
                    <a:lnTo>
                      <a:pt x="140" y="76"/>
                    </a:lnTo>
                    <a:lnTo>
                      <a:pt x="140" y="72"/>
                    </a:lnTo>
                    <a:lnTo>
                      <a:pt x="134" y="46"/>
                    </a:lnTo>
                    <a:lnTo>
                      <a:pt x="130" y="42"/>
                    </a:lnTo>
                    <a:lnTo>
                      <a:pt x="130" y="36"/>
                    </a:lnTo>
                    <a:lnTo>
                      <a:pt x="132" y="32"/>
                    </a:lnTo>
                    <a:lnTo>
                      <a:pt x="132" y="32"/>
                    </a:lnTo>
                    <a:lnTo>
                      <a:pt x="126" y="22"/>
                    </a:lnTo>
                    <a:lnTo>
                      <a:pt x="120" y="18"/>
                    </a:lnTo>
                    <a:lnTo>
                      <a:pt x="108" y="14"/>
                    </a:lnTo>
                    <a:lnTo>
                      <a:pt x="102" y="12"/>
                    </a:lnTo>
                    <a:lnTo>
                      <a:pt x="100" y="10"/>
                    </a:lnTo>
                    <a:lnTo>
                      <a:pt x="88" y="4"/>
                    </a:lnTo>
                    <a:lnTo>
                      <a:pt x="84" y="2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68" y="0"/>
                    </a:lnTo>
                    <a:lnTo>
                      <a:pt x="60" y="2"/>
                    </a:lnTo>
                    <a:lnTo>
                      <a:pt x="56" y="8"/>
                    </a:lnTo>
                    <a:lnTo>
                      <a:pt x="58" y="16"/>
                    </a:lnTo>
                    <a:lnTo>
                      <a:pt x="62" y="22"/>
                    </a:lnTo>
                    <a:lnTo>
                      <a:pt x="62" y="24"/>
                    </a:lnTo>
                    <a:lnTo>
                      <a:pt x="44" y="3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38" y="56"/>
                    </a:lnTo>
                    <a:lnTo>
                      <a:pt x="36" y="46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50"/>
                    </a:lnTo>
                    <a:lnTo>
                      <a:pt x="16" y="58"/>
                    </a:lnTo>
                    <a:lnTo>
                      <a:pt x="16" y="66"/>
                    </a:lnTo>
                    <a:lnTo>
                      <a:pt x="12" y="70"/>
                    </a:lnTo>
                    <a:lnTo>
                      <a:pt x="12" y="94"/>
                    </a:lnTo>
                    <a:lnTo>
                      <a:pt x="14" y="98"/>
                    </a:lnTo>
                    <a:lnTo>
                      <a:pt x="10" y="102"/>
                    </a:lnTo>
                    <a:lnTo>
                      <a:pt x="6" y="134"/>
                    </a:lnTo>
                    <a:lnTo>
                      <a:pt x="24" y="168"/>
                    </a:lnTo>
                    <a:lnTo>
                      <a:pt x="24" y="196"/>
                    </a:lnTo>
                    <a:lnTo>
                      <a:pt x="10" y="244"/>
                    </a:lnTo>
                    <a:lnTo>
                      <a:pt x="0" y="252"/>
                    </a:lnTo>
                    <a:lnTo>
                      <a:pt x="96" y="242"/>
                    </a:lnTo>
                    <a:lnTo>
                      <a:pt x="96" y="246"/>
                    </a:lnTo>
                    <a:lnTo>
                      <a:pt x="158" y="238"/>
                    </a:lnTo>
                    <a:lnTo>
                      <a:pt x="170" y="218"/>
                    </a:lnTo>
                    <a:lnTo>
                      <a:pt x="168" y="210"/>
                    </a:lnTo>
                    <a:lnTo>
                      <a:pt x="172" y="200"/>
                    </a:lnTo>
                    <a:lnTo>
                      <a:pt x="176" y="194"/>
                    </a:lnTo>
                    <a:lnTo>
                      <a:pt x="174" y="188"/>
                    </a:lnTo>
                    <a:lnTo>
                      <a:pt x="176" y="184"/>
                    </a:lnTo>
                    <a:lnTo>
                      <a:pt x="180" y="178"/>
                    </a:lnTo>
                    <a:lnTo>
                      <a:pt x="190" y="176"/>
                    </a:lnTo>
                    <a:lnTo>
                      <a:pt x="192" y="14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Freeform 54"/>
              <p:cNvSpPr>
                <a:spLocks/>
              </p:cNvSpPr>
              <p:nvPr/>
            </p:nvSpPr>
            <p:spPr bwMode="auto">
              <a:xfrm>
                <a:off x="5041900" y="3549650"/>
                <a:ext cx="657225" cy="228600"/>
              </a:xfrm>
              <a:custGeom>
                <a:avLst/>
                <a:gdLst/>
                <a:ahLst/>
                <a:cxnLst>
                  <a:cxn ang="0">
                    <a:pos x="414" y="0"/>
                  </a:cxn>
                  <a:cxn ang="0">
                    <a:pos x="180" y="28"/>
                  </a:cxn>
                  <a:cxn ang="0">
                    <a:pos x="176" y="32"/>
                  </a:cxn>
                  <a:cxn ang="0">
                    <a:pos x="116" y="36"/>
                  </a:cxn>
                  <a:cxn ang="0">
                    <a:pos x="114" y="34"/>
                  </a:cxn>
                  <a:cxn ang="0">
                    <a:pos x="104" y="34"/>
                  </a:cxn>
                  <a:cxn ang="0">
                    <a:pos x="106" y="46"/>
                  </a:cxn>
                  <a:cxn ang="0">
                    <a:pos x="38" y="50"/>
                  </a:cxn>
                  <a:cxn ang="0">
                    <a:pos x="36" y="54"/>
                  </a:cxn>
                  <a:cxn ang="0">
                    <a:pos x="36" y="48"/>
                  </a:cxn>
                  <a:cxn ang="0">
                    <a:pos x="32" y="48"/>
                  </a:cxn>
                  <a:cxn ang="0">
                    <a:pos x="34" y="58"/>
                  </a:cxn>
                  <a:cxn ang="0">
                    <a:pos x="30" y="62"/>
                  </a:cxn>
                  <a:cxn ang="0">
                    <a:pos x="34" y="66"/>
                  </a:cxn>
                  <a:cxn ang="0">
                    <a:pos x="28" y="68"/>
                  </a:cxn>
                  <a:cxn ang="0">
                    <a:pos x="32" y="74"/>
                  </a:cxn>
                  <a:cxn ang="0">
                    <a:pos x="26" y="82"/>
                  </a:cxn>
                  <a:cxn ang="0">
                    <a:pos x="30" y="88"/>
                  </a:cxn>
                  <a:cxn ang="0">
                    <a:pos x="24" y="90"/>
                  </a:cxn>
                  <a:cxn ang="0">
                    <a:pos x="28" y="92"/>
                  </a:cxn>
                  <a:cxn ang="0">
                    <a:pos x="26" y="94"/>
                  </a:cxn>
                  <a:cxn ang="0">
                    <a:pos x="16" y="100"/>
                  </a:cxn>
                  <a:cxn ang="0">
                    <a:pos x="20" y="106"/>
                  </a:cxn>
                  <a:cxn ang="0">
                    <a:pos x="16" y="108"/>
                  </a:cxn>
                  <a:cxn ang="0">
                    <a:pos x="18" y="112"/>
                  </a:cxn>
                  <a:cxn ang="0">
                    <a:pos x="14" y="112"/>
                  </a:cxn>
                  <a:cxn ang="0">
                    <a:pos x="10" y="124"/>
                  </a:cxn>
                  <a:cxn ang="0">
                    <a:pos x="12" y="136"/>
                  </a:cxn>
                  <a:cxn ang="0">
                    <a:pos x="6" y="138"/>
                  </a:cxn>
                  <a:cxn ang="0">
                    <a:pos x="6" y="142"/>
                  </a:cxn>
                  <a:cxn ang="0">
                    <a:pos x="0" y="144"/>
                  </a:cxn>
                  <a:cxn ang="0">
                    <a:pos x="106" y="138"/>
                  </a:cxn>
                  <a:cxn ang="0">
                    <a:pos x="232" y="126"/>
                  </a:cxn>
                  <a:cxn ang="0">
                    <a:pos x="296" y="120"/>
                  </a:cxn>
                  <a:cxn ang="0">
                    <a:pos x="296" y="106"/>
                  </a:cxn>
                  <a:cxn ang="0">
                    <a:pos x="300" y="104"/>
                  </a:cxn>
                  <a:cxn ang="0">
                    <a:pos x="306" y="102"/>
                  </a:cxn>
                  <a:cxn ang="0">
                    <a:pos x="308" y="92"/>
                  </a:cxn>
                  <a:cxn ang="0">
                    <a:pos x="314" y="86"/>
                  </a:cxn>
                  <a:cxn ang="0">
                    <a:pos x="322" y="82"/>
                  </a:cxn>
                  <a:cxn ang="0">
                    <a:pos x="334" y="80"/>
                  </a:cxn>
                  <a:cxn ang="0">
                    <a:pos x="348" y="66"/>
                  </a:cxn>
                  <a:cxn ang="0">
                    <a:pos x="356" y="64"/>
                  </a:cxn>
                  <a:cxn ang="0">
                    <a:pos x="360" y="58"/>
                  </a:cxn>
                  <a:cxn ang="0">
                    <a:pos x="360" y="52"/>
                  </a:cxn>
                  <a:cxn ang="0">
                    <a:pos x="364" y="54"/>
                  </a:cxn>
                  <a:cxn ang="0">
                    <a:pos x="366" y="48"/>
                  </a:cxn>
                  <a:cxn ang="0">
                    <a:pos x="372" y="44"/>
                  </a:cxn>
                  <a:cxn ang="0">
                    <a:pos x="376" y="50"/>
                  </a:cxn>
                  <a:cxn ang="0">
                    <a:pos x="388" y="38"/>
                  </a:cxn>
                  <a:cxn ang="0">
                    <a:pos x="392" y="36"/>
                  </a:cxn>
                  <a:cxn ang="0">
                    <a:pos x="398" y="38"/>
                  </a:cxn>
                  <a:cxn ang="0">
                    <a:pos x="404" y="24"/>
                  </a:cxn>
                  <a:cxn ang="0">
                    <a:pos x="408" y="20"/>
                  </a:cxn>
                  <a:cxn ang="0">
                    <a:pos x="414" y="20"/>
                  </a:cxn>
                  <a:cxn ang="0">
                    <a:pos x="412" y="18"/>
                  </a:cxn>
                  <a:cxn ang="0">
                    <a:pos x="414" y="12"/>
                  </a:cxn>
                  <a:cxn ang="0">
                    <a:pos x="412" y="10"/>
                  </a:cxn>
                  <a:cxn ang="0">
                    <a:pos x="414" y="0"/>
                  </a:cxn>
                </a:cxnLst>
                <a:rect l="0" t="0" r="r" b="b"/>
                <a:pathLst>
                  <a:path w="414" h="144">
                    <a:moveTo>
                      <a:pt x="414" y="0"/>
                    </a:moveTo>
                    <a:lnTo>
                      <a:pt x="180" y="28"/>
                    </a:lnTo>
                    <a:lnTo>
                      <a:pt x="176" y="32"/>
                    </a:lnTo>
                    <a:lnTo>
                      <a:pt x="116" y="36"/>
                    </a:lnTo>
                    <a:lnTo>
                      <a:pt x="114" y="34"/>
                    </a:lnTo>
                    <a:lnTo>
                      <a:pt x="104" y="34"/>
                    </a:lnTo>
                    <a:lnTo>
                      <a:pt x="106" y="46"/>
                    </a:lnTo>
                    <a:lnTo>
                      <a:pt x="38" y="50"/>
                    </a:lnTo>
                    <a:lnTo>
                      <a:pt x="36" y="54"/>
                    </a:lnTo>
                    <a:lnTo>
                      <a:pt x="36" y="48"/>
                    </a:lnTo>
                    <a:lnTo>
                      <a:pt x="32" y="48"/>
                    </a:lnTo>
                    <a:lnTo>
                      <a:pt x="34" y="58"/>
                    </a:lnTo>
                    <a:lnTo>
                      <a:pt x="30" y="62"/>
                    </a:lnTo>
                    <a:lnTo>
                      <a:pt x="34" y="66"/>
                    </a:lnTo>
                    <a:lnTo>
                      <a:pt x="28" y="68"/>
                    </a:lnTo>
                    <a:lnTo>
                      <a:pt x="32" y="74"/>
                    </a:lnTo>
                    <a:lnTo>
                      <a:pt x="26" y="82"/>
                    </a:lnTo>
                    <a:lnTo>
                      <a:pt x="30" y="88"/>
                    </a:lnTo>
                    <a:lnTo>
                      <a:pt x="24" y="90"/>
                    </a:lnTo>
                    <a:lnTo>
                      <a:pt x="28" y="92"/>
                    </a:lnTo>
                    <a:lnTo>
                      <a:pt x="26" y="94"/>
                    </a:lnTo>
                    <a:lnTo>
                      <a:pt x="16" y="100"/>
                    </a:lnTo>
                    <a:lnTo>
                      <a:pt x="20" y="106"/>
                    </a:lnTo>
                    <a:lnTo>
                      <a:pt x="16" y="108"/>
                    </a:lnTo>
                    <a:lnTo>
                      <a:pt x="18" y="112"/>
                    </a:lnTo>
                    <a:lnTo>
                      <a:pt x="14" y="112"/>
                    </a:lnTo>
                    <a:lnTo>
                      <a:pt x="10" y="124"/>
                    </a:lnTo>
                    <a:lnTo>
                      <a:pt x="12" y="136"/>
                    </a:lnTo>
                    <a:lnTo>
                      <a:pt x="6" y="138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106" y="138"/>
                    </a:lnTo>
                    <a:lnTo>
                      <a:pt x="232" y="126"/>
                    </a:lnTo>
                    <a:lnTo>
                      <a:pt x="296" y="120"/>
                    </a:lnTo>
                    <a:lnTo>
                      <a:pt x="296" y="106"/>
                    </a:lnTo>
                    <a:lnTo>
                      <a:pt x="300" y="104"/>
                    </a:lnTo>
                    <a:lnTo>
                      <a:pt x="306" y="102"/>
                    </a:lnTo>
                    <a:lnTo>
                      <a:pt x="308" y="92"/>
                    </a:lnTo>
                    <a:lnTo>
                      <a:pt x="314" y="86"/>
                    </a:lnTo>
                    <a:lnTo>
                      <a:pt x="322" y="82"/>
                    </a:lnTo>
                    <a:lnTo>
                      <a:pt x="334" y="80"/>
                    </a:lnTo>
                    <a:lnTo>
                      <a:pt x="348" y="66"/>
                    </a:lnTo>
                    <a:lnTo>
                      <a:pt x="356" y="64"/>
                    </a:lnTo>
                    <a:lnTo>
                      <a:pt x="360" y="58"/>
                    </a:lnTo>
                    <a:lnTo>
                      <a:pt x="360" y="52"/>
                    </a:lnTo>
                    <a:lnTo>
                      <a:pt x="364" y="54"/>
                    </a:lnTo>
                    <a:lnTo>
                      <a:pt x="366" y="48"/>
                    </a:lnTo>
                    <a:lnTo>
                      <a:pt x="372" y="44"/>
                    </a:lnTo>
                    <a:lnTo>
                      <a:pt x="376" y="50"/>
                    </a:lnTo>
                    <a:lnTo>
                      <a:pt x="388" y="38"/>
                    </a:lnTo>
                    <a:lnTo>
                      <a:pt x="392" y="36"/>
                    </a:lnTo>
                    <a:lnTo>
                      <a:pt x="398" y="38"/>
                    </a:lnTo>
                    <a:lnTo>
                      <a:pt x="404" y="24"/>
                    </a:lnTo>
                    <a:lnTo>
                      <a:pt x="408" y="20"/>
                    </a:lnTo>
                    <a:lnTo>
                      <a:pt x="414" y="20"/>
                    </a:lnTo>
                    <a:lnTo>
                      <a:pt x="412" y="18"/>
                    </a:lnTo>
                    <a:lnTo>
                      <a:pt x="414" y="12"/>
                    </a:lnTo>
                    <a:lnTo>
                      <a:pt x="412" y="10"/>
                    </a:lnTo>
                    <a:lnTo>
                      <a:pt x="414" y="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>
                <a:off x="5283200" y="4121150"/>
                <a:ext cx="679450" cy="542925"/>
              </a:xfrm>
              <a:custGeom>
                <a:avLst/>
                <a:gdLst/>
                <a:ahLst/>
                <a:cxnLst>
                  <a:cxn ang="0">
                    <a:pos x="20" y="50"/>
                  </a:cxn>
                  <a:cxn ang="0">
                    <a:pos x="30" y="44"/>
                  </a:cxn>
                  <a:cxn ang="0">
                    <a:pos x="32" y="48"/>
                  </a:cxn>
                  <a:cxn ang="0">
                    <a:pos x="68" y="46"/>
                  </a:cxn>
                  <a:cxn ang="0">
                    <a:pos x="72" y="50"/>
                  </a:cxn>
                  <a:cxn ang="0">
                    <a:pos x="70" y="54"/>
                  </a:cxn>
                  <a:cxn ang="0">
                    <a:pos x="124" y="86"/>
                  </a:cxn>
                  <a:cxn ang="0">
                    <a:pos x="154" y="80"/>
                  </a:cxn>
                  <a:cxn ang="0">
                    <a:pos x="172" y="70"/>
                  </a:cxn>
                  <a:cxn ang="0">
                    <a:pos x="174" y="64"/>
                  </a:cxn>
                  <a:cxn ang="0">
                    <a:pos x="192" y="58"/>
                  </a:cxn>
                  <a:cxn ang="0">
                    <a:pos x="220" y="78"/>
                  </a:cxn>
                  <a:cxn ang="0">
                    <a:pos x="226" y="88"/>
                  </a:cxn>
                  <a:cxn ang="0">
                    <a:pos x="242" y="102"/>
                  </a:cxn>
                  <a:cxn ang="0">
                    <a:pos x="264" y="112"/>
                  </a:cxn>
                  <a:cxn ang="0">
                    <a:pos x="272" y="188"/>
                  </a:cxn>
                  <a:cxn ang="0">
                    <a:pos x="276" y="178"/>
                  </a:cxn>
                  <a:cxn ang="0">
                    <a:pos x="286" y="182"/>
                  </a:cxn>
                  <a:cxn ang="0">
                    <a:pos x="284" y="216"/>
                  </a:cxn>
                  <a:cxn ang="0">
                    <a:pos x="308" y="244"/>
                  </a:cxn>
                  <a:cxn ang="0">
                    <a:pos x="320" y="258"/>
                  </a:cxn>
                  <a:cxn ang="0">
                    <a:pos x="326" y="256"/>
                  </a:cxn>
                  <a:cxn ang="0">
                    <a:pos x="322" y="264"/>
                  </a:cxn>
                  <a:cxn ang="0">
                    <a:pos x="342" y="294"/>
                  </a:cxn>
                  <a:cxn ang="0">
                    <a:pos x="356" y="300"/>
                  </a:cxn>
                  <a:cxn ang="0">
                    <a:pos x="374" y="324"/>
                  </a:cxn>
                  <a:cxn ang="0">
                    <a:pos x="376" y="340"/>
                  </a:cxn>
                  <a:cxn ang="0">
                    <a:pos x="404" y="336"/>
                  </a:cxn>
                  <a:cxn ang="0">
                    <a:pos x="424" y="330"/>
                  </a:cxn>
                  <a:cxn ang="0">
                    <a:pos x="422" y="320"/>
                  </a:cxn>
                  <a:cxn ang="0">
                    <a:pos x="422" y="224"/>
                  </a:cxn>
                  <a:cxn ang="0">
                    <a:pos x="380" y="128"/>
                  </a:cxn>
                  <a:cxn ang="0">
                    <a:pos x="318" y="4"/>
                  </a:cxn>
                  <a:cxn ang="0">
                    <a:pos x="290" y="6"/>
                  </a:cxn>
                  <a:cxn ang="0">
                    <a:pos x="292" y="28"/>
                  </a:cxn>
                  <a:cxn ang="0">
                    <a:pos x="284" y="26"/>
                  </a:cxn>
                  <a:cxn ang="0">
                    <a:pos x="144" y="26"/>
                  </a:cxn>
                  <a:cxn ang="0">
                    <a:pos x="136" y="8"/>
                  </a:cxn>
                  <a:cxn ang="0">
                    <a:pos x="0" y="30"/>
                  </a:cxn>
                  <a:cxn ang="0">
                    <a:pos x="12" y="50"/>
                  </a:cxn>
                </a:cxnLst>
                <a:rect l="0" t="0" r="r" b="b"/>
                <a:pathLst>
                  <a:path w="428" h="342">
                    <a:moveTo>
                      <a:pt x="14" y="60"/>
                    </a:moveTo>
                    <a:lnTo>
                      <a:pt x="20" y="50"/>
                    </a:lnTo>
                    <a:lnTo>
                      <a:pt x="26" y="50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48"/>
                    </a:lnTo>
                    <a:lnTo>
                      <a:pt x="30" y="54"/>
                    </a:lnTo>
                    <a:lnTo>
                      <a:pt x="68" y="46"/>
                    </a:lnTo>
                    <a:lnTo>
                      <a:pt x="72" y="48"/>
                    </a:lnTo>
                    <a:lnTo>
                      <a:pt x="72" y="50"/>
                    </a:lnTo>
                    <a:lnTo>
                      <a:pt x="68" y="52"/>
                    </a:lnTo>
                    <a:lnTo>
                      <a:pt x="70" y="54"/>
                    </a:lnTo>
                    <a:lnTo>
                      <a:pt x="112" y="72"/>
                    </a:lnTo>
                    <a:lnTo>
                      <a:pt x="124" y="86"/>
                    </a:lnTo>
                    <a:lnTo>
                      <a:pt x="128" y="88"/>
                    </a:lnTo>
                    <a:lnTo>
                      <a:pt x="154" y="80"/>
                    </a:lnTo>
                    <a:lnTo>
                      <a:pt x="166" y="72"/>
                    </a:lnTo>
                    <a:lnTo>
                      <a:pt x="172" y="70"/>
                    </a:lnTo>
                    <a:lnTo>
                      <a:pt x="174" y="70"/>
                    </a:lnTo>
                    <a:lnTo>
                      <a:pt x="174" y="64"/>
                    </a:lnTo>
                    <a:lnTo>
                      <a:pt x="178" y="60"/>
                    </a:lnTo>
                    <a:lnTo>
                      <a:pt x="192" y="58"/>
                    </a:lnTo>
                    <a:lnTo>
                      <a:pt x="202" y="62"/>
                    </a:lnTo>
                    <a:lnTo>
                      <a:pt x="220" y="78"/>
                    </a:lnTo>
                    <a:lnTo>
                      <a:pt x="224" y="80"/>
                    </a:lnTo>
                    <a:lnTo>
                      <a:pt x="226" y="88"/>
                    </a:lnTo>
                    <a:lnTo>
                      <a:pt x="232" y="90"/>
                    </a:lnTo>
                    <a:lnTo>
                      <a:pt x="242" y="102"/>
                    </a:lnTo>
                    <a:lnTo>
                      <a:pt x="260" y="108"/>
                    </a:lnTo>
                    <a:lnTo>
                      <a:pt x="264" y="112"/>
                    </a:lnTo>
                    <a:lnTo>
                      <a:pt x="272" y="188"/>
                    </a:lnTo>
                    <a:lnTo>
                      <a:pt x="272" y="188"/>
                    </a:lnTo>
                    <a:lnTo>
                      <a:pt x="276" y="188"/>
                    </a:lnTo>
                    <a:lnTo>
                      <a:pt x="276" y="178"/>
                    </a:lnTo>
                    <a:lnTo>
                      <a:pt x="282" y="180"/>
                    </a:lnTo>
                    <a:lnTo>
                      <a:pt x="286" y="182"/>
                    </a:lnTo>
                    <a:lnTo>
                      <a:pt x="282" y="206"/>
                    </a:lnTo>
                    <a:lnTo>
                      <a:pt x="284" y="216"/>
                    </a:lnTo>
                    <a:lnTo>
                      <a:pt x="306" y="244"/>
                    </a:lnTo>
                    <a:lnTo>
                      <a:pt x="308" y="244"/>
                    </a:lnTo>
                    <a:lnTo>
                      <a:pt x="316" y="240"/>
                    </a:lnTo>
                    <a:lnTo>
                      <a:pt x="320" y="258"/>
                    </a:lnTo>
                    <a:lnTo>
                      <a:pt x="324" y="256"/>
                    </a:lnTo>
                    <a:lnTo>
                      <a:pt x="326" y="256"/>
                    </a:lnTo>
                    <a:lnTo>
                      <a:pt x="324" y="260"/>
                    </a:lnTo>
                    <a:lnTo>
                      <a:pt x="322" y="264"/>
                    </a:lnTo>
                    <a:lnTo>
                      <a:pt x="332" y="276"/>
                    </a:lnTo>
                    <a:lnTo>
                      <a:pt x="342" y="294"/>
                    </a:lnTo>
                    <a:lnTo>
                      <a:pt x="348" y="300"/>
                    </a:lnTo>
                    <a:lnTo>
                      <a:pt x="356" y="300"/>
                    </a:lnTo>
                    <a:lnTo>
                      <a:pt x="362" y="304"/>
                    </a:lnTo>
                    <a:lnTo>
                      <a:pt x="374" y="324"/>
                    </a:lnTo>
                    <a:lnTo>
                      <a:pt x="376" y="338"/>
                    </a:lnTo>
                    <a:lnTo>
                      <a:pt x="376" y="340"/>
                    </a:lnTo>
                    <a:lnTo>
                      <a:pt x="382" y="342"/>
                    </a:lnTo>
                    <a:lnTo>
                      <a:pt x="404" y="336"/>
                    </a:lnTo>
                    <a:lnTo>
                      <a:pt x="416" y="328"/>
                    </a:lnTo>
                    <a:lnTo>
                      <a:pt x="424" y="330"/>
                    </a:lnTo>
                    <a:lnTo>
                      <a:pt x="426" y="322"/>
                    </a:lnTo>
                    <a:lnTo>
                      <a:pt x="422" y="320"/>
                    </a:lnTo>
                    <a:lnTo>
                      <a:pt x="428" y="276"/>
                    </a:lnTo>
                    <a:lnTo>
                      <a:pt x="422" y="224"/>
                    </a:lnTo>
                    <a:lnTo>
                      <a:pt x="384" y="154"/>
                    </a:lnTo>
                    <a:lnTo>
                      <a:pt x="380" y="128"/>
                    </a:lnTo>
                    <a:lnTo>
                      <a:pt x="316" y="10"/>
                    </a:lnTo>
                    <a:lnTo>
                      <a:pt x="318" y="4"/>
                    </a:lnTo>
                    <a:lnTo>
                      <a:pt x="294" y="0"/>
                    </a:lnTo>
                    <a:lnTo>
                      <a:pt x="290" y="6"/>
                    </a:lnTo>
                    <a:lnTo>
                      <a:pt x="294" y="16"/>
                    </a:lnTo>
                    <a:lnTo>
                      <a:pt x="292" y="28"/>
                    </a:lnTo>
                    <a:lnTo>
                      <a:pt x="286" y="30"/>
                    </a:lnTo>
                    <a:lnTo>
                      <a:pt x="284" y="26"/>
                    </a:lnTo>
                    <a:lnTo>
                      <a:pt x="282" y="18"/>
                    </a:lnTo>
                    <a:lnTo>
                      <a:pt x="144" y="26"/>
                    </a:lnTo>
                    <a:lnTo>
                      <a:pt x="138" y="20"/>
                    </a:lnTo>
                    <a:lnTo>
                      <a:pt x="136" y="8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2" y="50"/>
                    </a:lnTo>
                    <a:lnTo>
                      <a:pt x="14" y="6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6080125" y="3155950"/>
                <a:ext cx="85725" cy="139700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2"/>
                  </a:cxn>
                  <a:cxn ang="0">
                    <a:pos x="12" y="0"/>
                  </a:cxn>
                  <a:cxn ang="0">
                    <a:pos x="18" y="2"/>
                  </a:cxn>
                  <a:cxn ang="0">
                    <a:pos x="16" y="6"/>
                  </a:cxn>
                  <a:cxn ang="0">
                    <a:pos x="12" y="14"/>
                  </a:cxn>
                  <a:cxn ang="0">
                    <a:pos x="16" y="18"/>
                  </a:cxn>
                  <a:cxn ang="0">
                    <a:pos x="16" y="24"/>
                  </a:cxn>
                  <a:cxn ang="0">
                    <a:pos x="54" y="74"/>
                  </a:cxn>
                  <a:cxn ang="0">
                    <a:pos x="52" y="80"/>
                  </a:cxn>
                  <a:cxn ang="0">
                    <a:pos x="20" y="88"/>
                  </a:cxn>
                  <a:cxn ang="0">
                    <a:pos x="0" y="12"/>
                  </a:cxn>
                </a:cxnLst>
                <a:rect l="0" t="0" r="r" b="b"/>
                <a:pathLst>
                  <a:path w="54" h="88">
                    <a:moveTo>
                      <a:pt x="0" y="12"/>
                    </a:moveTo>
                    <a:lnTo>
                      <a:pt x="6" y="2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16" y="6"/>
                    </a:lnTo>
                    <a:lnTo>
                      <a:pt x="12" y="14"/>
                    </a:lnTo>
                    <a:lnTo>
                      <a:pt x="16" y="18"/>
                    </a:lnTo>
                    <a:lnTo>
                      <a:pt x="16" y="24"/>
                    </a:lnTo>
                    <a:lnTo>
                      <a:pt x="54" y="74"/>
                    </a:lnTo>
                    <a:lnTo>
                      <a:pt x="52" y="80"/>
                    </a:lnTo>
                    <a:lnTo>
                      <a:pt x="20" y="88"/>
                    </a:lnTo>
                    <a:lnTo>
                      <a:pt x="0" y="1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" name="Freeform 60"/>
              <p:cNvSpPr>
                <a:spLocks/>
              </p:cNvSpPr>
              <p:nvPr/>
            </p:nvSpPr>
            <p:spPr bwMode="auto">
              <a:xfrm>
                <a:off x="5749925" y="2628900"/>
                <a:ext cx="460375" cy="422275"/>
              </a:xfrm>
              <a:custGeom>
                <a:avLst/>
                <a:gdLst/>
                <a:ahLst/>
                <a:cxnLst>
                  <a:cxn ang="0">
                    <a:pos x="4" y="240"/>
                  </a:cxn>
                  <a:cxn ang="0">
                    <a:pos x="20" y="202"/>
                  </a:cxn>
                  <a:cxn ang="0">
                    <a:pos x="24" y="200"/>
                  </a:cxn>
                  <a:cxn ang="0">
                    <a:pos x="36" y="182"/>
                  </a:cxn>
                  <a:cxn ang="0">
                    <a:pos x="66" y="140"/>
                  </a:cxn>
                  <a:cxn ang="0">
                    <a:pos x="86" y="144"/>
                  </a:cxn>
                  <a:cxn ang="0">
                    <a:pos x="98" y="140"/>
                  </a:cxn>
                  <a:cxn ang="0">
                    <a:pos x="120" y="132"/>
                  </a:cxn>
                  <a:cxn ang="0">
                    <a:pos x="142" y="114"/>
                  </a:cxn>
                  <a:cxn ang="0">
                    <a:pos x="140" y="102"/>
                  </a:cxn>
                  <a:cxn ang="0">
                    <a:pos x="134" y="94"/>
                  </a:cxn>
                  <a:cxn ang="0">
                    <a:pos x="138" y="92"/>
                  </a:cxn>
                  <a:cxn ang="0">
                    <a:pos x="140" y="86"/>
                  </a:cxn>
                  <a:cxn ang="0">
                    <a:pos x="132" y="86"/>
                  </a:cxn>
                  <a:cxn ang="0">
                    <a:pos x="132" y="78"/>
                  </a:cxn>
                  <a:cxn ang="0">
                    <a:pos x="148" y="44"/>
                  </a:cxn>
                  <a:cxn ang="0">
                    <a:pos x="240" y="0"/>
                  </a:cxn>
                  <a:cxn ang="0">
                    <a:pos x="240" y="8"/>
                  </a:cxn>
                  <a:cxn ang="0">
                    <a:pos x="244" y="22"/>
                  </a:cxn>
                  <a:cxn ang="0">
                    <a:pos x="250" y="36"/>
                  </a:cxn>
                  <a:cxn ang="0">
                    <a:pos x="250" y="46"/>
                  </a:cxn>
                  <a:cxn ang="0">
                    <a:pos x="258" y="74"/>
                  </a:cxn>
                  <a:cxn ang="0">
                    <a:pos x="258" y="84"/>
                  </a:cxn>
                  <a:cxn ang="0">
                    <a:pos x="266" y="84"/>
                  </a:cxn>
                  <a:cxn ang="0">
                    <a:pos x="278" y="134"/>
                  </a:cxn>
                  <a:cxn ang="0">
                    <a:pos x="280" y="178"/>
                  </a:cxn>
                  <a:cxn ang="0">
                    <a:pos x="290" y="228"/>
                  </a:cxn>
                  <a:cxn ang="0">
                    <a:pos x="286" y="242"/>
                  </a:cxn>
                  <a:cxn ang="0">
                    <a:pos x="280" y="252"/>
                  </a:cxn>
                  <a:cxn ang="0">
                    <a:pos x="276" y="246"/>
                  </a:cxn>
                  <a:cxn ang="0">
                    <a:pos x="232" y="228"/>
                  </a:cxn>
                  <a:cxn ang="0">
                    <a:pos x="216" y="220"/>
                  </a:cxn>
                  <a:cxn ang="0">
                    <a:pos x="212" y="210"/>
                  </a:cxn>
                  <a:cxn ang="0">
                    <a:pos x="204" y="206"/>
                  </a:cxn>
                  <a:cxn ang="0">
                    <a:pos x="196" y="200"/>
                  </a:cxn>
                </a:cxnLst>
                <a:rect l="0" t="0" r="r" b="b"/>
                <a:pathLst>
                  <a:path w="290" h="266">
                    <a:moveTo>
                      <a:pt x="196" y="200"/>
                    </a:moveTo>
                    <a:lnTo>
                      <a:pt x="4" y="240"/>
                    </a:lnTo>
                    <a:lnTo>
                      <a:pt x="0" y="224"/>
                    </a:lnTo>
                    <a:lnTo>
                      <a:pt x="20" y="202"/>
                    </a:lnTo>
                    <a:lnTo>
                      <a:pt x="22" y="202"/>
                    </a:lnTo>
                    <a:lnTo>
                      <a:pt x="24" y="200"/>
                    </a:lnTo>
                    <a:lnTo>
                      <a:pt x="26" y="194"/>
                    </a:lnTo>
                    <a:lnTo>
                      <a:pt x="36" y="182"/>
                    </a:lnTo>
                    <a:lnTo>
                      <a:pt x="22" y="160"/>
                    </a:lnTo>
                    <a:lnTo>
                      <a:pt x="66" y="140"/>
                    </a:lnTo>
                    <a:lnTo>
                      <a:pt x="78" y="140"/>
                    </a:lnTo>
                    <a:lnTo>
                      <a:pt x="86" y="144"/>
                    </a:lnTo>
                    <a:lnTo>
                      <a:pt x="94" y="140"/>
                    </a:lnTo>
                    <a:lnTo>
                      <a:pt x="98" y="140"/>
                    </a:lnTo>
                    <a:lnTo>
                      <a:pt x="114" y="136"/>
                    </a:lnTo>
                    <a:lnTo>
                      <a:pt x="120" y="132"/>
                    </a:lnTo>
                    <a:lnTo>
                      <a:pt x="130" y="120"/>
                    </a:lnTo>
                    <a:lnTo>
                      <a:pt x="142" y="114"/>
                    </a:lnTo>
                    <a:lnTo>
                      <a:pt x="144" y="108"/>
                    </a:lnTo>
                    <a:lnTo>
                      <a:pt x="140" y="102"/>
                    </a:lnTo>
                    <a:lnTo>
                      <a:pt x="136" y="98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8" y="92"/>
                    </a:lnTo>
                    <a:lnTo>
                      <a:pt x="140" y="90"/>
                    </a:lnTo>
                    <a:lnTo>
                      <a:pt x="140" y="86"/>
                    </a:lnTo>
                    <a:lnTo>
                      <a:pt x="136" y="84"/>
                    </a:lnTo>
                    <a:lnTo>
                      <a:pt x="132" y="86"/>
                    </a:lnTo>
                    <a:lnTo>
                      <a:pt x="130" y="82"/>
                    </a:lnTo>
                    <a:lnTo>
                      <a:pt x="132" y="78"/>
                    </a:lnTo>
                    <a:lnTo>
                      <a:pt x="144" y="62"/>
                    </a:lnTo>
                    <a:lnTo>
                      <a:pt x="148" y="44"/>
                    </a:lnTo>
                    <a:lnTo>
                      <a:pt x="172" y="16"/>
                    </a:lnTo>
                    <a:lnTo>
                      <a:pt x="240" y="0"/>
                    </a:lnTo>
                    <a:lnTo>
                      <a:pt x="242" y="4"/>
                    </a:lnTo>
                    <a:lnTo>
                      <a:pt x="240" y="8"/>
                    </a:lnTo>
                    <a:lnTo>
                      <a:pt x="244" y="10"/>
                    </a:lnTo>
                    <a:lnTo>
                      <a:pt x="244" y="22"/>
                    </a:lnTo>
                    <a:lnTo>
                      <a:pt x="250" y="30"/>
                    </a:lnTo>
                    <a:lnTo>
                      <a:pt x="250" y="36"/>
                    </a:lnTo>
                    <a:lnTo>
                      <a:pt x="252" y="42"/>
                    </a:lnTo>
                    <a:lnTo>
                      <a:pt x="250" y="46"/>
                    </a:lnTo>
                    <a:lnTo>
                      <a:pt x="250" y="56"/>
                    </a:lnTo>
                    <a:lnTo>
                      <a:pt x="258" y="74"/>
                    </a:lnTo>
                    <a:lnTo>
                      <a:pt x="256" y="80"/>
                    </a:lnTo>
                    <a:lnTo>
                      <a:pt x="258" y="84"/>
                    </a:lnTo>
                    <a:lnTo>
                      <a:pt x="262" y="80"/>
                    </a:lnTo>
                    <a:lnTo>
                      <a:pt x="266" y="84"/>
                    </a:lnTo>
                    <a:lnTo>
                      <a:pt x="276" y="128"/>
                    </a:lnTo>
                    <a:lnTo>
                      <a:pt x="278" y="134"/>
                    </a:lnTo>
                    <a:lnTo>
                      <a:pt x="278" y="178"/>
                    </a:lnTo>
                    <a:lnTo>
                      <a:pt x="280" y="178"/>
                    </a:lnTo>
                    <a:lnTo>
                      <a:pt x="286" y="222"/>
                    </a:lnTo>
                    <a:lnTo>
                      <a:pt x="290" y="228"/>
                    </a:lnTo>
                    <a:lnTo>
                      <a:pt x="282" y="236"/>
                    </a:lnTo>
                    <a:lnTo>
                      <a:pt x="286" y="242"/>
                    </a:lnTo>
                    <a:lnTo>
                      <a:pt x="284" y="252"/>
                    </a:lnTo>
                    <a:lnTo>
                      <a:pt x="280" y="252"/>
                    </a:lnTo>
                    <a:lnTo>
                      <a:pt x="274" y="266"/>
                    </a:lnTo>
                    <a:lnTo>
                      <a:pt x="276" y="246"/>
                    </a:lnTo>
                    <a:lnTo>
                      <a:pt x="236" y="232"/>
                    </a:lnTo>
                    <a:lnTo>
                      <a:pt x="232" y="228"/>
                    </a:lnTo>
                    <a:lnTo>
                      <a:pt x="222" y="228"/>
                    </a:lnTo>
                    <a:lnTo>
                      <a:pt x="216" y="220"/>
                    </a:lnTo>
                    <a:lnTo>
                      <a:pt x="214" y="210"/>
                    </a:lnTo>
                    <a:lnTo>
                      <a:pt x="212" y="210"/>
                    </a:lnTo>
                    <a:lnTo>
                      <a:pt x="212" y="208"/>
                    </a:lnTo>
                    <a:lnTo>
                      <a:pt x="204" y="206"/>
                    </a:lnTo>
                    <a:lnTo>
                      <a:pt x="202" y="202"/>
                    </a:lnTo>
                    <a:lnTo>
                      <a:pt x="196" y="20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Freeform 61"/>
              <p:cNvSpPr>
                <a:spLocks/>
              </p:cNvSpPr>
              <p:nvPr/>
            </p:nvSpPr>
            <p:spPr bwMode="auto">
              <a:xfrm>
                <a:off x="2638425" y="2368550"/>
                <a:ext cx="609600" cy="536575"/>
              </a:xfrm>
              <a:custGeom>
                <a:avLst/>
                <a:gdLst/>
                <a:ahLst/>
                <a:cxnLst>
                  <a:cxn ang="0">
                    <a:pos x="176" y="302"/>
                  </a:cxn>
                  <a:cxn ang="0">
                    <a:pos x="0" y="244"/>
                  </a:cxn>
                  <a:cxn ang="0">
                    <a:pos x="8" y="188"/>
                  </a:cxn>
                  <a:cxn ang="0">
                    <a:pos x="18" y="168"/>
                  </a:cxn>
                  <a:cxn ang="0">
                    <a:pos x="26" y="160"/>
                  </a:cxn>
                  <a:cxn ang="0">
                    <a:pos x="32" y="160"/>
                  </a:cxn>
                  <a:cxn ang="0">
                    <a:pos x="32" y="154"/>
                  </a:cxn>
                  <a:cxn ang="0">
                    <a:pos x="32" y="152"/>
                  </a:cxn>
                  <a:cxn ang="0">
                    <a:pos x="82" y="44"/>
                  </a:cxn>
                  <a:cxn ang="0">
                    <a:pos x="86" y="38"/>
                  </a:cxn>
                  <a:cxn ang="0">
                    <a:pos x="88" y="28"/>
                  </a:cxn>
                  <a:cxn ang="0">
                    <a:pos x="92" y="24"/>
                  </a:cxn>
                  <a:cxn ang="0">
                    <a:pos x="90" y="22"/>
                  </a:cxn>
                  <a:cxn ang="0">
                    <a:pos x="98" y="2"/>
                  </a:cxn>
                  <a:cxn ang="0">
                    <a:pos x="102" y="0"/>
                  </a:cxn>
                  <a:cxn ang="0">
                    <a:pos x="116" y="4"/>
                  </a:cxn>
                  <a:cxn ang="0">
                    <a:pos x="122" y="10"/>
                  </a:cxn>
                  <a:cxn ang="0">
                    <a:pos x="124" y="8"/>
                  </a:cxn>
                  <a:cxn ang="0">
                    <a:pos x="134" y="20"/>
                  </a:cxn>
                  <a:cxn ang="0">
                    <a:pos x="134" y="26"/>
                  </a:cxn>
                  <a:cxn ang="0">
                    <a:pos x="130" y="46"/>
                  </a:cxn>
                  <a:cxn ang="0">
                    <a:pos x="148" y="58"/>
                  </a:cxn>
                  <a:cxn ang="0">
                    <a:pos x="160" y="58"/>
                  </a:cxn>
                  <a:cxn ang="0">
                    <a:pos x="170" y="56"/>
                  </a:cxn>
                  <a:cxn ang="0">
                    <a:pos x="190" y="62"/>
                  </a:cxn>
                  <a:cxn ang="0">
                    <a:pos x="194" y="70"/>
                  </a:cxn>
                  <a:cxn ang="0">
                    <a:pos x="218" y="68"/>
                  </a:cxn>
                  <a:cxn ang="0">
                    <a:pos x="222" y="74"/>
                  </a:cxn>
                  <a:cxn ang="0">
                    <a:pos x="234" y="76"/>
                  </a:cxn>
                  <a:cxn ang="0">
                    <a:pos x="246" y="72"/>
                  </a:cxn>
                  <a:cxn ang="0">
                    <a:pos x="258" y="74"/>
                  </a:cxn>
                  <a:cxn ang="0">
                    <a:pos x="262" y="72"/>
                  </a:cxn>
                  <a:cxn ang="0">
                    <a:pos x="282" y="76"/>
                  </a:cxn>
                  <a:cxn ang="0">
                    <a:pos x="288" y="74"/>
                  </a:cxn>
                  <a:cxn ang="0">
                    <a:pos x="372" y="98"/>
                  </a:cxn>
                  <a:cxn ang="0">
                    <a:pos x="376" y="110"/>
                  </a:cxn>
                  <a:cxn ang="0">
                    <a:pos x="382" y="116"/>
                  </a:cxn>
                  <a:cxn ang="0">
                    <a:pos x="384" y="128"/>
                  </a:cxn>
                  <a:cxn ang="0">
                    <a:pos x="372" y="140"/>
                  </a:cxn>
                  <a:cxn ang="0">
                    <a:pos x="366" y="150"/>
                  </a:cxn>
                  <a:cxn ang="0">
                    <a:pos x="360" y="158"/>
                  </a:cxn>
                  <a:cxn ang="0">
                    <a:pos x="358" y="164"/>
                  </a:cxn>
                  <a:cxn ang="0">
                    <a:pos x="354" y="170"/>
                  </a:cxn>
                  <a:cxn ang="0">
                    <a:pos x="346" y="172"/>
                  </a:cxn>
                  <a:cxn ang="0">
                    <a:pos x="334" y="186"/>
                  </a:cxn>
                  <a:cxn ang="0">
                    <a:pos x="332" y="198"/>
                  </a:cxn>
                  <a:cxn ang="0">
                    <a:pos x="340" y="202"/>
                  </a:cxn>
                  <a:cxn ang="0">
                    <a:pos x="344" y="208"/>
                  </a:cxn>
                  <a:cxn ang="0">
                    <a:pos x="338" y="212"/>
                  </a:cxn>
                  <a:cxn ang="0">
                    <a:pos x="340" y="218"/>
                  </a:cxn>
                  <a:cxn ang="0">
                    <a:pos x="332" y="228"/>
                  </a:cxn>
                  <a:cxn ang="0">
                    <a:pos x="304" y="338"/>
                  </a:cxn>
                  <a:cxn ang="0">
                    <a:pos x="176" y="302"/>
                  </a:cxn>
                </a:cxnLst>
                <a:rect l="0" t="0" r="r" b="b"/>
                <a:pathLst>
                  <a:path w="384" h="338">
                    <a:moveTo>
                      <a:pt x="176" y="302"/>
                    </a:moveTo>
                    <a:lnTo>
                      <a:pt x="0" y="244"/>
                    </a:lnTo>
                    <a:lnTo>
                      <a:pt x="8" y="188"/>
                    </a:lnTo>
                    <a:lnTo>
                      <a:pt x="18" y="168"/>
                    </a:lnTo>
                    <a:lnTo>
                      <a:pt x="26" y="160"/>
                    </a:lnTo>
                    <a:lnTo>
                      <a:pt x="32" y="160"/>
                    </a:lnTo>
                    <a:lnTo>
                      <a:pt x="32" y="154"/>
                    </a:lnTo>
                    <a:lnTo>
                      <a:pt x="32" y="152"/>
                    </a:lnTo>
                    <a:lnTo>
                      <a:pt x="82" y="44"/>
                    </a:lnTo>
                    <a:lnTo>
                      <a:pt x="86" y="38"/>
                    </a:lnTo>
                    <a:lnTo>
                      <a:pt x="88" y="28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98" y="2"/>
                    </a:lnTo>
                    <a:lnTo>
                      <a:pt x="102" y="0"/>
                    </a:lnTo>
                    <a:lnTo>
                      <a:pt x="116" y="4"/>
                    </a:lnTo>
                    <a:lnTo>
                      <a:pt x="122" y="10"/>
                    </a:lnTo>
                    <a:lnTo>
                      <a:pt x="124" y="8"/>
                    </a:lnTo>
                    <a:lnTo>
                      <a:pt x="134" y="20"/>
                    </a:lnTo>
                    <a:lnTo>
                      <a:pt x="134" y="26"/>
                    </a:lnTo>
                    <a:lnTo>
                      <a:pt x="130" y="46"/>
                    </a:lnTo>
                    <a:lnTo>
                      <a:pt x="148" y="58"/>
                    </a:lnTo>
                    <a:lnTo>
                      <a:pt x="160" y="58"/>
                    </a:lnTo>
                    <a:lnTo>
                      <a:pt x="170" y="56"/>
                    </a:lnTo>
                    <a:lnTo>
                      <a:pt x="190" y="62"/>
                    </a:lnTo>
                    <a:lnTo>
                      <a:pt x="194" y="70"/>
                    </a:lnTo>
                    <a:lnTo>
                      <a:pt x="218" y="68"/>
                    </a:lnTo>
                    <a:lnTo>
                      <a:pt x="222" y="74"/>
                    </a:lnTo>
                    <a:lnTo>
                      <a:pt x="234" y="76"/>
                    </a:lnTo>
                    <a:lnTo>
                      <a:pt x="246" y="72"/>
                    </a:lnTo>
                    <a:lnTo>
                      <a:pt x="258" y="74"/>
                    </a:lnTo>
                    <a:lnTo>
                      <a:pt x="262" y="72"/>
                    </a:lnTo>
                    <a:lnTo>
                      <a:pt x="282" y="76"/>
                    </a:lnTo>
                    <a:lnTo>
                      <a:pt x="288" y="74"/>
                    </a:lnTo>
                    <a:lnTo>
                      <a:pt x="372" y="98"/>
                    </a:lnTo>
                    <a:lnTo>
                      <a:pt x="376" y="110"/>
                    </a:lnTo>
                    <a:lnTo>
                      <a:pt x="382" y="116"/>
                    </a:lnTo>
                    <a:lnTo>
                      <a:pt x="384" y="128"/>
                    </a:lnTo>
                    <a:lnTo>
                      <a:pt x="372" y="140"/>
                    </a:lnTo>
                    <a:lnTo>
                      <a:pt x="366" y="150"/>
                    </a:lnTo>
                    <a:lnTo>
                      <a:pt x="360" y="158"/>
                    </a:lnTo>
                    <a:lnTo>
                      <a:pt x="358" y="164"/>
                    </a:lnTo>
                    <a:lnTo>
                      <a:pt x="354" y="170"/>
                    </a:lnTo>
                    <a:lnTo>
                      <a:pt x="346" y="172"/>
                    </a:lnTo>
                    <a:lnTo>
                      <a:pt x="334" y="186"/>
                    </a:lnTo>
                    <a:lnTo>
                      <a:pt x="332" y="198"/>
                    </a:lnTo>
                    <a:lnTo>
                      <a:pt x="340" y="202"/>
                    </a:lnTo>
                    <a:lnTo>
                      <a:pt x="344" y="208"/>
                    </a:lnTo>
                    <a:lnTo>
                      <a:pt x="338" y="212"/>
                    </a:lnTo>
                    <a:lnTo>
                      <a:pt x="340" y="218"/>
                    </a:lnTo>
                    <a:lnTo>
                      <a:pt x="332" y="228"/>
                    </a:lnTo>
                    <a:lnTo>
                      <a:pt x="304" y="338"/>
                    </a:lnTo>
                    <a:lnTo>
                      <a:pt x="176" y="30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" name="Freeform 62"/>
              <p:cNvSpPr>
                <a:spLocks/>
              </p:cNvSpPr>
              <p:nvPr/>
            </p:nvSpPr>
            <p:spPr bwMode="auto">
              <a:xfrm>
                <a:off x="2638425" y="2368550"/>
                <a:ext cx="609600" cy="536575"/>
              </a:xfrm>
              <a:custGeom>
                <a:avLst/>
                <a:gdLst/>
                <a:ahLst/>
                <a:cxnLst>
                  <a:cxn ang="0">
                    <a:pos x="176" y="302"/>
                  </a:cxn>
                  <a:cxn ang="0">
                    <a:pos x="0" y="244"/>
                  </a:cxn>
                  <a:cxn ang="0">
                    <a:pos x="8" y="188"/>
                  </a:cxn>
                  <a:cxn ang="0">
                    <a:pos x="18" y="168"/>
                  </a:cxn>
                  <a:cxn ang="0">
                    <a:pos x="26" y="160"/>
                  </a:cxn>
                  <a:cxn ang="0">
                    <a:pos x="32" y="160"/>
                  </a:cxn>
                  <a:cxn ang="0">
                    <a:pos x="32" y="154"/>
                  </a:cxn>
                  <a:cxn ang="0">
                    <a:pos x="32" y="152"/>
                  </a:cxn>
                  <a:cxn ang="0">
                    <a:pos x="82" y="44"/>
                  </a:cxn>
                  <a:cxn ang="0">
                    <a:pos x="86" y="38"/>
                  </a:cxn>
                  <a:cxn ang="0">
                    <a:pos x="88" y="28"/>
                  </a:cxn>
                  <a:cxn ang="0">
                    <a:pos x="92" y="24"/>
                  </a:cxn>
                  <a:cxn ang="0">
                    <a:pos x="90" y="22"/>
                  </a:cxn>
                  <a:cxn ang="0">
                    <a:pos x="98" y="2"/>
                  </a:cxn>
                  <a:cxn ang="0">
                    <a:pos x="102" y="0"/>
                  </a:cxn>
                  <a:cxn ang="0">
                    <a:pos x="116" y="4"/>
                  </a:cxn>
                  <a:cxn ang="0">
                    <a:pos x="122" y="10"/>
                  </a:cxn>
                  <a:cxn ang="0">
                    <a:pos x="124" y="8"/>
                  </a:cxn>
                  <a:cxn ang="0">
                    <a:pos x="134" y="20"/>
                  </a:cxn>
                  <a:cxn ang="0">
                    <a:pos x="134" y="26"/>
                  </a:cxn>
                  <a:cxn ang="0">
                    <a:pos x="130" y="46"/>
                  </a:cxn>
                  <a:cxn ang="0">
                    <a:pos x="148" y="58"/>
                  </a:cxn>
                  <a:cxn ang="0">
                    <a:pos x="160" y="58"/>
                  </a:cxn>
                  <a:cxn ang="0">
                    <a:pos x="170" y="56"/>
                  </a:cxn>
                  <a:cxn ang="0">
                    <a:pos x="190" y="62"/>
                  </a:cxn>
                  <a:cxn ang="0">
                    <a:pos x="194" y="70"/>
                  </a:cxn>
                  <a:cxn ang="0">
                    <a:pos x="218" y="68"/>
                  </a:cxn>
                  <a:cxn ang="0">
                    <a:pos x="222" y="74"/>
                  </a:cxn>
                  <a:cxn ang="0">
                    <a:pos x="234" y="76"/>
                  </a:cxn>
                  <a:cxn ang="0">
                    <a:pos x="246" y="72"/>
                  </a:cxn>
                  <a:cxn ang="0">
                    <a:pos x="258" y="74"/>
                  </a:cxn>
                  <a:cxn ang="0">
                    <a:pos x="262" y="72"/>
                  </a:cxn>
                  <a:cxn ang="0">
                    <a:pos x="282" y="76"/>
                  </a:cxn>
                  <a:cxn ang="0">
                    <a:pos x="288" y="74"/>
                  </a:cxn>
                  <a:cxn ang="0">
                    <a:pos x="372" y="98"/>
                  </a:cxn>
                  <a:cxn ang="0">
                    <a:pos x="376" y="110"/>
                  </a:cxn>
                  <a:cxn ang="0">
                    <a:pos x="382" y="116"/>
                  </a:cxn>
                  <a:cxn ang="0">
                    <a:pos x="384" y="128"/>
                  </a:cxn>
                  <a:cxn ang="0">
                    <a:pos x="372" y="140"/>
                  </a:cxn>
                  <a:cxn ang="0">
                    <a:pos x="366" y="150"/>
                  </a:cxn>
                  <a:cxn ang="0">
                    <a:pos x="360" y="158"/>
                  </a:cxn>
                  <a:cxn ang="0">
                    <a:pos x="358" y="164"/>
                  </a:cxn>
                  <a:cxn ang="0">
                    <a:pos x="354" y="170"/>
                  </a:cxn>
                  <a:cxn ang="0">
                    <a:pos x="346" y="172"/>
                  </a:cxn>
                  <a:cxn ang="0">
                    <a:pos x="334" y="186"/>
                  </a:cxn>
                  <a:cxn ang="0">
                    <a:pos x="332" y="198"/>
                  </a:cxn>
                  <a:cxn ang="0">
                    <a:pos x="340" y="202"/>
                  </a:cxn>
                  <a:cxn ang="0">
                    <a:pos x="344" y="208"/>
                  </a:cxn>
                  <a:cxn ang="0">
                    <a:pos x="338" y="212"/>
                  </a:cxn>
                  <a:cxn ang="0">
                    <a:pos x="340" y="218"/>
                  </a:cxn>
                  <a:cxn ang="0">
                    <a:pos x="332" y="228"/>
                  </a:cxn>
                  <a:cxn ang="0">
                    <a:pos x="304" y="338"/>
                  </a:cxn>
                  <a:cxn ang="0">
                    <a:pos x="176" y="302"/>
                  </a:cxn>
                </a:cxnLst>
                <a:rect l="0" t="0" r="r" b="b"/>
                <a:pathLst>
                  <a:path w="384" h="338">
                    <a:moveTo>
                      <a:pt x="176" y="302"/>
                    </a:moveTo>
                    <a:lnTo>
                      <a:pt x="0" y="244"/>
                    </a:lnTo>
                    <a:lnTo>
                      <a:pt x="8" y="188"/>
                    </a:lnTo>
                    <a:lnTo>
                      <a:pt x="18" y="168"/>
                    </a:lnTo>
                    <a:lnTo>
                      <a:pt x="26" y="160"/>
                    </a:lnTo>
                    <a:lnTo>
                      <a:pt x="32" y="160"/>
                    </a:lnTo>
                    <a:lnTo>
                      <a:pt x="32" y="154"/>
                    </a:lnTo>
                    <a:lnTo>
                      <a:pt x="32" y="152"/>
                    </a:lnTo>
                    <a:lnTo>
                      <a:pt x="82" y="44"/>
                    </a:lnTo>
                    <a:lnTo>
                      <a:pt x="86" y="38"/>
                    </a:lnTo>
                    <a:lnTo>
                      <a:pt x="88" y="28"/>
                    </a:lnTo>
                    <a:lnTo>
                      <a:pt x="92" y="24"/>
                    </a:lnTo>
                    <a:lnTo>
                      <a:pt x="90" y="22"/>
                    </a:lnTo>
                    <a:lnTo>
                      <a:pt x="98" y="2"/>
                    </a:lnTo>
                    <a:lnTo>
                      <a:pt x="102" y="0"/>
                    </a:lnTo>
                    <a:lnTo>
                      <a:pt x="116" y="4"/>
                    </a:lnTo>
                    <a:lnTo>
                      <a:pt x="122" y="10"/>
                    </a:lnTo>
                    <a:lnTo>
                      <a:pt x="124" y="8"/>
                    </a:lnTo>
                    <a:lnTo>
                      <a:pt x="134" y="20"/>
                    </a:lnTo>
                    <a:lnTo>
                      <a:pt x="134" y="26"/>
                    </a:lnTo>
                    <a:lnTo>
                      <a:pt x="130" y="46"/>
                    </a:lnTo>
                    <a:lnTo>
                      <a:pt x="148" y="58"/>
                    </a:lnTo>
                    <a:lnTo>
                      <a:pt x="160" y="58"/>
                    </a:lnTo>
                    <a:lnTo>
                      <a:pt x="170" y="56"/>
                    </a:lnTo>
                    <a:lnTo>
                      <a:pt x="190" y="62"/>
                    </a:lnTo>
                    <a:lnTo>
                      <a:pt x="194" y="70"/>
                    </a:lnTo>
                    <a:lnTo>
                      <a:pt x="218" y="68"/>
                    </a:lnTo>
                    <a:lnTo>
                      <a:pt x="222" y="74"/>
                    </a:lnTo>
                    <a:lnTo>
                      <a:pt x="234" y="76"/>
                    </a:lnTo>
                    <a:lnTo>
                      <a:pt x="246" y="72"/>
                    </a:lnTo>
                    <a:lnTo>
                      <a:pt x="258" y="74"/>
                    </a:lnTo>
                    <a:lnTo>
                      <a:pt x="262" y="72"/>
                    </a:lnTo>
                    <a:lnTo>
                      <a:pt x="282" y="76"/>
                    </a:lnTo>
                    <a:lnTo>
                      <a:pt x="288" y="74"/>
                    </a:lnTo>
                    <a:lnTo>
                      <a:pt x="372" y="98"/>
                    </a:lnTo>
                    <a:lnTo>
                      <a:pt x="376" y="110"/>
                    </a:lnTo>
                    <a:lnTo>
                      <a:pt x="382" y="116"/>
                    </a:lnTo>
                    <a:lnTo>
                      <a:pt x="384" y="128"/>
                    </a:lnTo>
                    <a:lnTo>
                      <a:pt x="372" y="140"/>
                    </a:lnTo>
                    <a:lnTo>
                      <a:pt x="366" y="150"/>
                    </a:lnTo>
                    <a:lnTo>
                      <a:pt x="360" y="158"/>
                    </a:lnTo>
                    <a:lnTo>
                      <a:pt x="358" y="164"/>
                    </a:lnTo>
                    <a:lnTo>
                      <a:pt x="354" y="170"/>
                    </a:lnTo>
                    <a:lnTo>
                      <a:pt x="346" y="172"/>
                    </a:lnTo>
                    <a:lnTo>
                      <a:pt x="334" y="186"/>
                    </a:lnTo>
                    <a:lnTo>
                      <a:pt x="332" y="198"/>
                    </a:lnTo>
                    <a:lnTo>
                      <a:pt x="340" y="202"/>
                    </a:lnTo>
                    <a:lnTo>
                      <a:pt x="344" y="208"/>
                    </a:lnTo>
                    <a:lnTo>
                      <a:pt x="338" y="212"/>
                    </a:lnTo>
                    <a:lnTo>
                      <a:pt x="340" y="218"/>
                    </a:lnTo>
                    <a:lnTo>
                      <a:pt x="332" y="228"/>
                    </a:lnTo>
                    <a:lnTo>
                      <a:pt x="304" y="338"/>
                    </a:lnTo>
                    <a:lnTo>
                      <a:pt x="176" y="30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225800" y="2955925"/>
                <a:ext cx="434975" cy="552450"/>
              </a:xfrm>
              <a:custGeom>
                <a:avLst/>
                <a:gdLst/>
                <a:ahLst/>
                <a:cxnLst>
                  <a:cxn ang="0">
                    <a:pos x="92" y="6"/>
                  </a:cxn>
                  <a:cxn ang="0">
                    <a:pos x="196" y="28"/>
                  </a:cxn>
                  <a:cxn ang="0">
                    <a:pos x="184" y="88"/>
                  </a:cxn>
                  <a:cxn ang="0">
                    <a:pos x="274" y="104"/>
                  </a:cxn>
                  <a:cxn ang="0">
                    <a:pos x="238" y="348"/>
                  </a:cxn>
                  <a:cxn ang="0">
                    <a:pos x="0" y="304"/>
                  </a:cxn>
                  <a:cxn ang="0">
                    <a:pos x="64" y="0"/>
                  </a:cxn>
                  <a:cxn ang="0">
                    <a:pos x="92" y="6"/>
                  </a:cxn>
                </a:cxnLst>
                <a:rect l="0" t="0" r="r" b="b"/>
                <a:pathLst>
                  <a:path w="274" h="348">
                    <a:moveTo>
                      <a:pt x="92" y="6"/>
                    </a:moveTo>
                    <a:lnTo>
                      <a:pt x="196" y="28"/>
                    </a:lnTo>
                    <a:lnTo>
                      <a:pt x="184" y="88"/>
                    </a:lnTo>
                    <a:lnTo>
                      <a:pt x="274" y="104"/>
                    </a:lnTo>
                    <a:lnTo>
                      <a:pt x="238" y="348"/>
                    </a:lnTo>
                    <a:lnTo>
                      <a:pt x="0" y="304"/>
                    </a:lnTo>
                    <a:lnTo>
                      <a:pt x="64" y="0"/>
                    </a:lnTo>
                    <a:lnTo>
                      <a:pt x="92" y="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4533900" y="2384425"/>
                <a:ext cx="482600" cy="574675"/>
              </a:xfrm>
              <a:custGeom>
                <a:avLst/>
                <a:gdLst/>
                <a:ahLst/>
                <a:cxnLst>
                  <a:cxn ang="0">
                    <a:pos x="254" y="360"/>
                  </a:cxn>
                  <a:cxn ang="0">
                    <a:pos x="248" y="334"/>
                  </a:cxn>
                  <a:cxn ang="0">
                    <a:pos x="224" y="312"/>
                  </a:cxn>
                  <a:cxn ang="0">
                    <a:pos x="208" y="300"/>
                  </a:cxn>
                  <a:cxn ang="0">
                    <a:pos x="196" y="294"/>
                  </a:cxn>
                  <a:cxn ang="0">
                    <a:pos x="182" y="284"/>
                  </a:cxn>
                  <a:cxn ang="0">
                    <a:pos x="182" y="266"/>
                  </a:cxn>
                  <a:cxn ang="0">
                    <a:pos x="184" y="252"/>
                  </a:cxn>
                  <a:cxn ang="0">
                    <a:pos x="184" y="236"/>
                  </a:cxn>
                  <a:cxn ang="0">
                    <a:pos x="178" y="226"/>
                  </a:cxn>
                  <a:cxn ang="0">
                    <a:pos x="186" y="214"/>
                  </a:cxn>
                  <a:cxn ang="0">
                    <a:pos x="202" y="202"/>
                  </a:cxn>
                  <a:cxn ang="0">
                    <a:pos x="204" y="166"/>
                  </a:cxn>
                  <a:cxn ang="0">
                    <a:pos x="210" y="164"/>
                  </a:cxn>
                  <a:cxn ang="0">
                    <a:pos x="288" y="98"/>
                  </a:cxn>
                  <a:cxn ang="0">
                    <a:pos x="300" y="80"/>
                  </a:cxn>
                  <a:cxn ang="0">
                    <a:pos x="270" y="78"/>
                  </a:cxn>
                  <a:cxn ang="0">
                    <a:pos x="250" y="74"/>
                  </a:cxn>
                  <a:cxn ang="0">
                    <a:pos x="236" y="80"/>
                  </a:cxn>
                  <a:cxn ang="0">
                    <a:pos x="220" y="68"/>
                  </a:cxn>
                  <a:cxn ang="0">
                    <a:pos x="206" y="62"/>
                  </a:cxn>
                  <a:cxn ang="0">
                    <a:pos x="192" y="54"/>
                  </a:cxn>
                  <a:cxn ang="0">
                    <a:pos x="158" y="46"/>
                  </a:cxn>
                  <a:cxn ang="0">
                    <a:pos x="146" y="50"/>
                  </a:cxn>
                  <a:cxn ang="0">
                    <a:pos x="140" y="48"/>
                  </a:cxn>
                  <a:cxn ang="0">
                    <a:pos x="126" y="40"/>
                  </a:cxn>
                  <a:cxn ang="0">
                    <a:pos x="114" y="42"/>
                  </a:cxn>
                  <a:cxn ang="0">
                    <a:pos x="102" y="26"/>
                  </a:cxn>
                  <a:cxn ang="0">
                    <a:pos x="92" y="0"/>
                  </a:cxn>
                  <a:cxn ang="0">
                    <a:pos x="84" y="26"/>
                  </a:cxn>
                  <a:cxn ang="0">
                    <a:pos x="4" y="44"/>
                  </a:cxn>
                  <a:cxn ang="0">
                    <a:pos x="14" y="150"/>
                  </a:cxn>
                  <a:cxn ang="0">
                    <a:pos x="14" y="168"/>
                  </a:cxn>
                  <a:cxn ang="0">
                    <a:pos x="22" y="188"/>
                  </a:cxn>
                  <a:cxn ang="0">
                    <a:pos x="18" y="224"/>
                  </a:cxn>
                  <a:cxn ang="0">
                    <a:pos x="10" y="234"/>
                  </a:cxn>
                  <a:cxn ang="0">
                    <a:pos x="24" y="248"/>
                  </a:cxn>
                  <a:cxn ang="0">
                    <a:pos x="24" y="362"/>
                  </a:cxn>
                </a:cxnLst>
                <a:rect l="0" t="0" r="r" b="b"/>
                <a:pathLst>
                  <a:path w="304" h="362">
                    <a:moveTo>
                      <a:pt x="38" y="362"/>
                    </a:moveTo>
                    <a:lnTo>
                      <a:pt x="254" y="360"/>
                    </a:lnTo>
                    <a:lnTo>
                      <a:pt x="252" y="342"/>
                    </a:lnTo>
                    <a:lnTo>
                      <a:pt x="248" y="334"/>
                    </a:lnTo>
                    <a:lnTo>
                      <a:pt x="228" y="320"/>
                    </a:lnTo>
                    <a:lnTo>
                      <a:pt x="224" y="312"/>
                    </a:lnTo>
                    <a:lnTo>
                      <a:pt x="214" y="302"/>
                    </a:lnTo>
                    <a:lnTo>
                      <a:pt x="208" y="300"/>
                    </a:lnTo>
                    <a:lnTo>
                      <a:pt x="200" y="300"/>
                    </a:lnTo>
                    <a:lnTo>
                      <a:pt x="196" y="294"/>
                    </a:lnTo>
                    <a:lnTo>
                      <a:pt x="186" y="290"/>
                    </a:lnTo>
                    <a:lnTo>
                      <a:pt x="182" y="284"/>
                    </a:lnTo>
                    <a:lnTo>
                      <a:pt x="184" y="274"/>
                    </a:lnTo>
                    <a:lnTo>
                      <a:pt x="182" y="266"/>
                    </a:lnTo>
                    <a:lnTo>
                      <a:pt x="184" y="262"/>
                    </a:lnTo>
                    <a:lnTo>
                      <a:pt x="184" y="252"/>
                    </a:lnTo>
                    <a:lnTo>
                      <a:pt x="188" y="244"/>
                    </a:lnTo>
                    <a:lnTo>
                      <a:pt x="184" y="236"/>
                    </a:lnTo>
                    <a:lnTo>
                      <a:pt x="178" y="234"/>
                    </a:lnTo>
                    <a:lnTo>
                      <a:pt x="178" y="226"/>
                    </a:lnTo>
                    <a:lnTo>
                      <a:pt x="182" y="222"/>
                    </a:lnTo>
                    <a:lnTo>
                      <a:pt x="186" y="214"/>
                    </a:lnTo>
                    <a:lnTo>
                      <a:pt x="200" y="206"/>
                    </a:lnTo>
                    <a:lnTo>
                      <a:pt x="202" y="202"/>
                    </a:lnTo>
                    <a:lnTo>
                      <a:pt x="202" y="166"/>
                    </a:lnTo>
                    <a:lnTo>
                      <a:pt x="204" y="166"/>
                    </a:lnTo>
                    <a:lnTo>
                      <a:pt x="206" y="162"/>
                    </a:lnTo>
                    <a:lnTo>
                      <a:pt x="210" y="164"/>
                    </a:lnTo>
                    <a:lnTo>
                      <a:pt x="274" y="104"/>
                    </a:lnTo>
                    <a:lnTo>
                      <a:pt x="288" y="98"/>
                    </a:lnTo>
                    <a:lnTo>
                      <a:pt x="304" y="80"/>
                    </a:lnTo>
                    <a:lnTo>
                      <a:pt x="300" y="80"/>
                    </a:lnTo>
                    <a:lnTo>
                      <a:pt x="288" y="76"/>
                    </a:lnTo>
                    <a:lnTo>
                      <a:pt x="270" y="78"/>
                    </a:lnTo>
                    <a:lnTo>
                      <a:pt x="256" y="72"/>
                    </a:lnTo>
                    <a:lnTo>
                      <a:pt x="250" y="74"/>
                    </a:lnTo>
                    <a:lnTo>
                      <a:pt x="240" y="80"/>
                    </a:lnTo>
                    <a:lnTo>
                      <a:pt x="236" y="80"/>
                    </a:lnTo>
                    <a:lnTo>
                      <a:pt x="228" y="76"/>
                    </a:lnTo>
                    <a:lnTo>
                      <a:pt x="220" y="68"/>
                    </a:lnTo>
                    <a:lnTo>
                      <a:pt x="212" y="66"/>
                    </a:lnTo>
                    <a:lnTo>
                      <a:pt x="206" y="62"/>
                    </a:lnTo>
                    <a:lnTo>
                      <a:pt x="196" y="58"/>
                    </a:lnTo>
                    <a:lnTo>
                      <a:pt x="192" y="54"/>
                    </a:lnTo>
                    <a:lnTo>
                      <a:pt x="178" y="46"/>
                    </a:lnTo>
                    <a:lnTo>
                      <a:pt x="158" y="46"/>
                    </a:lnTo>
                    <a:lnTo>
                      <a:pt x="152" y="50"/>
                    </a:lnTo>
                    <a:lnTo>
                      <a:pt x="146" y="50"/>
                    </a:lnTo>
                    <a:lnTo>
                      <a:pt x="140" y="48"/>
                    </a:lnTo>
                    <a:lnTo>
                      <a:pt x="140" y="48"/>
                    </a:lnTo>
                    <a:lnTo>
                      <a:pt x="138" y="46"/>
                    </a:lnTo>
                    <a:lnTo>
                      <a:pt x="126" y="40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08" y="42"/>
                    </a:lnTo>
                    <a:lnTo>
                      <a:pt x="102" y="26"/>
                    </a:lnTo>
                    <a:lnTo>
                      <a:pt x="100" y="24"/>
                    </a:lnTo>
                    <a:lnTo>
                      <a:pt x="92" y="0"/>
                    </a:lnTo>
                    <a:lnTo>
                      <a:pt x="84" y="0"/>
                    </a:lnTo>
                    <a:lnTo>
                      <a:pt x="84" y="26"/>
                    </a:lnTo>
                    <a:lnTo>
                      <a:pt x="0" y="26"/>
                    </a:lnTo>
                    <a:lnTo>
                      <a:pt x="4" y="44"/>
                    </a:lnTo>
                    <a:lnTo>
                      <a:pt x="2" y="52"/>
                    </a:lnTo>
                    <a:lnTo>
                      <a:pt x="14" y="150"/>
                    </a:lnTo>
                    <a:lnTo>
                      <a:pt x="16" y="152"/>
                    </a:lnTo>
                    <a:lnTo>
                      <a:pt x="14" y="168"/>
                    </a:lnTo>
                    <a:lnTo>
                      <a:pt x="18" y="182"/>
                    </a:lnTo>
                    <a:lnTo>
                      <a:pt x="22" y="188"/>
                    </a:lnTo>
                    <a:lnTo>
                      <a:pt x="22" y="218"/>
                    </a:lnTo>
                    <a:lnTo>
                      <a:pt x="18" y="224"/>
                    </a:lnTo>
                    <a:lnTo>
                      <a:pt x="12" y="230"/>
                    </a:lnTo>
                    <a:lnTo>
                      <a:pt x="10" y="234"/>
                    </a:lnTo>
                    <a:lnTo>
                      <a:pt x="16" y="244"/>
                    </a:lnTo>
                    <a:lnTo>
                      <a:pt x="24" y="248"/>
                    </a:lnTo>
                    <a:lnTo>
                      <a:pt x="26" y="252"/>
                    </a:lnTo>
                    <a:lnTo>
                      <a:pt x="24" y="362"/>
                    </a:lnTo>
                    <a:lnTo>
                      <a:pt x="38" y="36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" name="Freeform 68"/>
              <p:cNvSpPr>
                <a:spLocks/>
              </p:cNvSpPr>
              <p:nvPr/>
            </p:nvSpPr>
            <p:spPr bwMode="auto">
              <a:xfrm>
                <a:off x="4022725" y="2974975"/>
                <a:ext cx="622300" cy="323850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12" y="0"/>
                  </a:cxn>
                  <a:cxn ang="0">
                    <a:pos x="0" y="122"/>
                  </a:cxn>
                  <a:cxn ang="0">
                    <a:pos x="90" y="132"/>
                  </a:cxn>
                  <a:cxn ang="0">
                    <a:pos x="86" y="190"/>
                  </a:cxn>
                  <a:cxn ang="0">
                    <a:pos x="392" y="204"/>
                  </a:cxn>
                  <a:cxn ang="0">
                    <a:pos x="392" y="200"/>
                  </a:cxn>
                  <a:cxn ang="0">
                    <a:pos x="388" y="194"/>
                  </a:cxn>
                  <a:cxn ang="0">
                    <a:pos x="390" y="192"/>
                  </a:cxn>
                  <a:cxn ang="0">
                    <a:pos x="380" y="186"/>
                  </a:cxn>
                  <a:cxn ang="0">
                    <a:pos x="378" y="174"/>
                  </a:cxn>
                  <a:cxn ang="0">
                    <a:pos x="376" y="172"/>
                  </a:cxn>
                  <a:cxn ang="0">
                    <a:pos x="376" y="166"/>
                  </a:cxn>
                  <a:cxn ang="0">
                    <a:pos x="370" y="160"/>
                  </a:cxn>
                  <a:cxn ang="0">
                    <a:pos x="374" y="152"/>
                  </a:cxn>
                  <a:cxn ang="0">
                    <a:pos x="372" y="142"/>
                  </a:cxn>
                  <a:cxn ang="0">
                    <a:pos x="372" y="134"/>
                  </a:cxn>
                  <a:cxn ang="0">
                    <a:pos x="368" y="132"/>
                  </a:cxn>
                  <a:cxn ang="0">
                    <a:pos x="372" y="126"/>
                  </a:cxn>
                  <a:cxn ang="0">
                    <a:pos x="368" y="124"/>
                  </a:cxn>
                  <a:cxn ang="0">
                    <a:pos x="370" y="116"/>
                  </a:cxn>
                  <a:cxn ang="0">
                    <a:pos x="366" y="114"/>
                  </a:cxn>
                  <a:cxn ang="0">
                    <a:pos x="366" y="110"/>
                  </a:cxn>
                  <a:cxn ang="0">
                    <a:pos x="362" y="112"/>
                  </a:cxn>
                  <a:cxn ang="0">
                    <a:pos x="360" y="102"/>
                  </a:cxn>
                  <a:cxn ang="0">
                    <a:pos x="362" y="96"/>
                  </a:cxn>
                  <a:cxn ang="0">
                    <a:pos x="358" y="90"/>
                  </a:cxn>
                  <a:cxn ang="0">
                    <a:pos x="360" y="84"/>
                  </a:cxn>
                  <a:cxn ang="0">
                    <a:pos x="354" y="80"/>
                  </a:cxn>
                  <a:cxn ang="0">
                    <a:pos x="354" y="76"/>
                  </a:cxn>
                  <a:cxn ang="0">
                    <a:pos x="350" y="72"/>
                  </a:cxn>
                  <a:cxn ang="0">
                    <a:pos x="352" y="66"/>
                  </a:cxn>
                  <a:cxn ang="0">
                    <a:pos x="348" y="60"/>
                  </a:cxn>
                  <a:cxn ang="0">
                    <a:pos x="348" y="52"/>
                  </a:cxn>
                  <a:cxn ang="0">
                    <a:pos x="338" y="50"/>
                  </a:cxn>
                  <a:cxn ang="0">
                    <a:pos x="334" y="40"/>
                  </a:cxn>
                  <a:cxn ang="0">
                    <a:pos x="316" y="34"/>
                  </a:cxn>
                  <a:cxn ang="0">
                    <a:pos x="310" y="28"/>
                  </a:cxn>
                  <a:cxn ang="0">
                    <a:pos x="284" y="28"/>
                  </a:cxn>
                  <a:cxn ang="0">
                    <a:pos x="280" y="32"/>
                  </a:cxn>
                  <a:cxn ang="0">
                    <a:pos x="278" y="32"/>
                  </a:cxn>
                  <a:cxn ang="0">
                    <a:pos x="262" y="24"/>
                  </a:cxn>
                  <a:cxn ang="0">
                    <a:pos x="256" y="18"/>
                  </a:cxn>
                  <a:cxn ang="0">
                    <a:pos x="256" y="18"/>
                  </a:cxn>
                  <a:cxn ang="0">
                    <a:pos x="240" y="18"/>
                  </a:cxn>
                </a:cxnLst>
                <a:rect l="0" t="0" r="r" b="b"/>
                <a:pathLst>
                  <a:path w="392" h="204">
                    <a:moveTo>
                      <a:pt x="240" y="18"/>
                    </a:moveTo>
                    <a:lnTo>
                      <a:pt x="12" y="0"/>
                    </a:lnTo>
                    <a:lnTo>
                      <a:pt x="0" y="122"/>
                    </a:lnTo>
                    <a:lnTo>
                      <a:pt x="90" y="132"/>
                    </a:lnTo>
                    <a:lnTo>
                      <a:pt x="86" y="190"/>
                    </a:lnTo>
                    <a:lnTo>
                      <a:pt x="392" y="204"/>
                    </a:lnTo>
                    <a:lnTo>
                      <a:pt x="392" y="200"/>
                    </a:lnTo>
                    <a:lnTo>
                      <a:pt x="388" y="194"/>
                    </a:lnTo>
                    <a:lnTo>
                      <a:pt x="390" y="192"/>
                    </a:lnTo>
                    <a:lnTo>
                      <a:pt x="380" y="186"/>
                    </a:lnTo>
                    <a:lnTo>
                      <a:pt x="378" y="174"/>
                    </a:lnTo>
                    <a:lnTo>
                      <a:pt x="376" y="172"/>
                    </a:lnTo>
                    <a:lnTo>
                      <a:pt x="376" y="166"/>
                    </a:lnTo>
                    <a:lnTo>
                      <a:pt x="370" y="160"/>
                    </a:lnTo>
                    <a:lnTo>
                      <a:pt x="374" y="152"/>
                    </a:lnTo>
                    <a:lnTo>
                      <a:pt x="372" y="142"/>
                    </a:lnTo>
                    <a:lnTo>
                      <a:pt x="372" y="134"/>
                    </a:lnTo>
                    <a:lnTo>
                      <a:pt x="368" y="132"/>
                    </a:lnTo>
                    <a:lnTo>
                      <a:pt x="372" y="126"/>
                    </a:lnTo>
                    <a:lnTo>
                      <a:pt x="368" y="124"/>
                    </a:lnTo>
                    <a:lnTo>
                      <a:pt x="370" y="116"/>
                    </a:lnTo>
                    <a:lnTo>
                      <a:pt x="366" y="114"/>
                    </a:lnTo>
                    <a:lnTo>
                      <a:pt x="366" y="110"/>
                    </a:lnTo>
                    <a:lnTo>
                      <a:pt x="362" y="112"/>
                    </a:lnTo>
                    <a:lnTo>
                      <a:pt x="360" y="102"/>
                    </a:lnTo>
                    <a:lnTo>
                      <a:pt x="362" y="96"/>
                    </a:lnTo>
                    <a:lnTo>
                      <a:pt x="358" y="90"/>
                    </a:lnTo>
                    <a:lnTo>
                      <a:pt x="360" y="84"/>
                    </a:lnTo>
                    <a:lnTo>
                      <a:pt x="354" y="80"/>
                    </a:lnTo>
                    <a:lnTo>
                      <a:pt x="354" y="76"/>
                    </a:lnTo>
                    <a:lnTo>
                      <a:pt x="350" y="72"/>
                    </a:lnTo>
                    <a:lnTo>
                      <a:pt x="352" y="66"/>
                    </a:lnTo>
                    <a:lnTo>
                      <a:pt x="348" y="60"/>
                    </a:lnTo>
                    <a:lnTo>
                      <a:pt x="348" y="52"/>
                    </a:lnTo>
                    <a:lnTo>
                      <a:pt x="338" y="50"/>
                    </a:lnTo>
                    <a:lnTo>
                      <a:pt x="334" y="40"/>
                    </a:lnTo>
                    <a:lnTo>
                      <a:pt x="316" y="34"/>
                    </a:lnTo>
                    <a:lnTo>
                      <a:pt x="310" y="28"/>
                    </a:lnTo>
                    <a:lnTo>
                      <a:pt x="284" y="28"/>
                    </a:lnTo>
                    <a:lnTo>
                      <a:pt x="280" y="32"/>
                    </a:lnTo>
                    <a:lnTo>
                      <a:pt x="278" y="32"/>
                    </a:lnTo>
                    <a:lnTo>
                      <a:pt x="262" y="24"/>
                    </a:lnTo>
                    <a:lnTo>
                      <a:pt x="256" y="18"/>
                    </a:lnTo>
                    <a:lnTo>
                      <a:pt x="256" y="18"/>
                    </a:lnTo>
                    <a:lnTo>
                      <a:pt x="240" y="1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4057650" y="3565525"/>
                <a:ext cx="660400" cy="355600"/>
              </a:xfrm>
              <a:custGeom>
                <a:avLst/>
                <a:gdLst/>
                <a:ahLst/>
                <a:cxnLst>
                  <a:cxn ang="0">
                    <a:pos x="26" y="34"/>
                  </a:cxn>
                  <a:cxn ang="0">
                    <a:pos x="146" y="42"/>
                  </a:cxn>
                  <a:cxn ang="0">
                    <a:pos x="140" y="162"/>
                  </a:cxn>
                  <a:cxn ang="0">
                    <a:pos x="146" y="162"/>
                  </a:cxn>
                  <a:cxn ang="0">
                    <a:pos x="158" y="174"/>
                  </a:cxn>
                  <a:cxn ang="0">
                    <a:pos x="162" y="172"/>
                  </a:cxn>
                  <a:cxn ang="0">
                    <a:pos x="168" y="174"/>
                  </a:cxn>
                  <a:cxn ang="0">
                    <a:pos x="172" y="168"/>
                  </a:cxn>
                  <a:cxn ang="0">
                    <a:pos x="178" y="176"/>
                  </a:cxn>
                  <a:cxn ang="0">
                    <a:pos x="180" y="184"/>
                  </a:cxn>
                  <a:cxn ang="0">
                    <a:pos x="190" y="184"/>
                  </a:cxn>
                  <a:cxn ang="0">
                    <a:pos x="202" y="190"/>
                  </a:cxn>
                  <a:cxn ang="0">
                    <a:pos x="208" y="190"/>
                  </a:cxn>
                  <a:cxn ang="0">
                    <a:pos x="216" y="196"/>
                  </a:cxn>
                  <a:cxn ang="0">
                    <a:pos x="220" y="190"/>
                  </a:cxn>
                  <a:cxn ang="0">
                    <a:pos x="234" y="192"/>
                  </a:cxn>
                  <a:cxn ang="0">
                    <a:pos x="234" y="198"/>
                  </a:cxn>
                  <a:cxn ang="0">
                    <a:pos x="240" y="200"/>
                  </a:cxn>
                  <a:cxn ang="0">
                    <a:pos x="240" y="206"/>
                  </a:cxn>
                  <a:cxn ang="0">
                    <a:pos x="244" y="208"/>
                  </a:cxn>
                  <a:cxn ang="0">
                    <a:pos x="256" y="202"/>
                  </a:cxn>
                  <a:cxn ang="0">
                    <a:pos x="258" y="202"/>
                  </a:cxn>
                  <a:cxn ang="0">
                    <a:pos x="260" y="208"/>
                  </a:cxn>
                  <a:cxn ang="0">
                    <a:pos x="264" y="208"/>
                  </a:cxn>
                  <a:cxn ang="0">
                    <a:pos x="266" y="212"/>
                  </a:cxn>
                  <a:cxn ang="0">
                    <a:pos x="278" y="208"/>
                  </a:cxn>
                  <a:cxn ang="0">
                    <a:pos x="278" y="214"/>
                  </a:cxn>
                  <a:cxn ang="0">
                    <a:pos x="282" y="218"/>
                  </a:cxn>
                  <a:cxn ang="0">
                    <a:pos x="286" y="212"/>
                  </a:cxn>
                  <a:cxn ang="0">
                    <a:pos x="284" y="210"/>
                  </a:cxn>
                  <a:cxn ang="0">
                    <a:pos x="300" y="206"/>
                  </a:cxn>
                  <a:cxn ang="0">
                    <a:pos x="304" y="212"/>
                  </a:cxn>
                  <a:cxn ang="0">
                    <a:pos x="318" y="216"/>
                  </a:cxn>
                  <a:cxn ang="0">
                    <a:pos x="322" y="220"/>
                  </a:cxn>
                  <a:cxn ang="0">
                    <a:pos x="324" y="216"/>
                  </a:cxn>
                  <a:cxn ang="0">
                    <a:pos x="328" y="216"/>
                  </a:cxn>
                  <a:cxn ang="0">
                    <a:pos x="332" y="212"/>
                  </a:cxn>
                  <a:cxn ang="0">
                    <a:pos x="342" y="208"/>
                  </a:cxn>
                  <a:cxn ang="0">
                    <a:pos x="350" y="212"/>
                  </a:cxn>
                  <a:cxn ang="0">
                    <a:pos x="350" y="210"/>
                  </a:cxn>
                  <a:cxn ang="0">
                    <a:pos x="360" y="206"/>
                  </a:cxn>
                  <a:cxn ang="0">
                    <a:pos x="362" y="210"/>
                  </a:cxn>
                  <a:cxn ang="0">
                    <a:pos x="372" y="210"/>
                  </a:cxn>
                  <a:cxn ang="0">
                    <a:pos x="378" y="204"/>
                  </a:cxn>
                  <a:cxn ang="0">
                    <a:pos x="390" y="212"/>
                  </a:cxn>
                  <a:cxn ang="0">
                    <a:pos x="396" y="218"/>
                  </a:cxn>
                  <a:cxn ang="0">
                    <a:pos x="416" y="224"/>
                  </a:cxn>
                  <a:cxn ang="0">
                    <a:pos x="408" y="18"/>
                  </a:cxn>
                  <a:cxn ang="0">
                    <a:pos x="2" y="0"/>
                  </a:cxn>
                  <a:cxn ang="0">
                    <a:pos x="0" y="32"/>
                  </a:cxn>
                  <a:cxn ang="0">
                    <a:pos x="26" y="34"/>
                  </a:cxn>
                </a:cxnLst>
                <a:rect l="0" t="0" r="r" b="b"/>
                <a:pathLst>
                  <a:path w="416" h="224">
                    <a:moveTo>
                      <a:pt x="26" y="34"/>
                    </a:moveTo>
                    <a:lnTo>
                      <a:pt x="146" y="42"/>
                    </a:lnTo>
                    <a:lnTo>
                      <a:pt x="140" y="162"/>
                    </a:lnTo>
                    <a:lnTo>
                      <a:pt x="146" y="162"/>
                    </a:lnTo>
                    <a:lnTo>
                      <a:pt x="158" y="174"/>
                    </a:lnTo>
                    <a:lnTo>
                      <a:pt x="162" y="172"/>
                    </a:lnTo>
                    <a:lnTo>
                      <a:pt x="168" y="174"/>
                    </a:lnTo>
                    <a:lnTo>
                      <a:pt x="172" y="168"/>
                    </a:lnTo>
                    <a:lnTo>
                      <a:pt x="178" y="176"/>
                    </a:lnTo>
                    <a:lnTo>
                      <a:pt x="180" y="184"/>
                    </a:lnTo>
                    <a:lnTo>
                      <a:pt x="190" y="184"/>
                    </a:lnTo>
                    <a:lnTo>
                      <a:pt x="202" y="190"/>
                    </a:lnTo>
                    <a:lnTo>
                      <a:pt x="208" y="190"/>
                    </a:lnTo>
                    <a:lnTo>
                      <a:pt x="216" y="196"/>
                    </a:lnTo>
                    <a:lnTo>
                      <a:pt x="220" y="190"/>
                    </a:lnTo>
                    <a:lnTo>
                      <a:pt x="234" y="192"/>
                    </a:lnTo>
                    <a:lnTo>
                      <a:pt x="234" y="198"/>
                    </a:lnTo>
                    <a:lnTo>
                      <a:pt x="240" y="200"/>
                    </a:lnTo>
                    <a:lnTo>
                      <a:pt x="240" y="206"/>
                    </a:lnTo>
                    <a:lnTo>
                      <a:pt x="244" y="208"/>
                    </a:lnTo>
                    <a:lnTo>
                      <a:pt x="256" y="202"/>
                    </a:lnTo>
                    <a:lnTo>
                      <a:pt x="258" y="202"/>
                    </a:lnTo>
                    <a:lnTo>
                      <a:pt x="260" y="208"/>
                    </a:lnTo>
                    <a:lnTo>
                      <a:pt x="264" y="208"/>
                    </a:lnTo>
                    <a:lnTo>
                      <a:pt x="266" y="212"/>
                    </a:lnTo>
                    <a:lnTo>
                      <a:pt x="278" y="208"/>
                    </a:lnTo>
                    <a:lnTo>
                      <a:pt x="278" y="214"/>
                    </a:lnTo>
                    <a:lnTo>
                      <a:pt x="282" y="218"/>
                    </a:lnTo>
                    <a:lnTo>
                      <a:pt x="286" y="212"/>
                    </a:lnTo>
                    <a:lnTo>
                      <a:pt x="284" y="210"/>
                    </a:lnTo>
                    <a:lnTo>
                      <a:pt x="300" y="206"/>
                    </a:lnTo>
                    <a:lnTo>
                      <a:pt x="304" y="212"/>
                    </a:lnTo>
                    <a:lnTo>
                      <a:pt x="318" y="216"/>
                    </a:lnTo>
                    <a:lnTo>
                      <a:pt x="322" y="220"/>
                    </a:lnTo>
                    <a:lnTo>
                      <a:pt x="324" y="216"/>
                    </a:lnTo>
                    <a:lnTo>
                      <a:pt x="328" y="216"/>
                    </a:lnTo>
                    <a:lnTo>
                      <a:pt x="332" y="212"/>
                    </a:lnTo>
                    <a:lnTo>
                      <a:pt x="342" y="208"/>
                    </a:lnTo>
                    <a:lnTo>
                      <a:pt x="350" y="212"/>
                    </a:lnTo>
                    <a:lnTo>
                      <a:pt x="350" y="210"/>
                    </a:lnTo>
                    <a:lnTo>
                      <a:pt x="360" y="206"/>
                    </a:lnTo>
                    <a:lnTo>
                      <a:pt x="362" y="210"/>
                    </a:lnTo>
                    <a:lnTo>
                      <a:pt x="372" y="210"/>
                    </a:lnTo>
                    <a:lnTo>
                      <a:pt x="378" y="204"/>
                    </a:lnTo>
                    <a:lnTo>
                      <a:pt x="390" y="212"/>
                    </a:lnTo>
                    <a:lnTo>
                      <a:pt x="396" y="218"/>
                    </a:lnTo>
                    <a:lnTo>
                      <a:pt x="416" y="224"/>
                    </a:lnTo>
                    <a:lnTo>
                      <a:pt x="408" y="18"/>
                    </a:lnTo>
                    <a:lnTo>
                      <a:pt x="2" y="0"/>
                    </a:lnTo>
                    <a:lnTo>
                      <a:pt x="0" y="32"/>
                    </a:lnTo>
                    <a:lnTo>
                      <a:pt x="26" y="3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5194300" y="3086100"/>
                <a:ext cx="241300" cy="412750"/>
              </a:xfrm>
              <a:custGeom>
                <a:avLst/>
                <a:gdLst/>
                <a:ahLst/>
                <a:cxnLst>
                  <a:cxn ang="0">
                    <a:pos x="10" y="16"/>
                  </a:cxn>
                  <a:cxn ang="0">
                    <a:pos x="26" y="18"/>
                  </a:cxn>
                  <a:cxn ang="0">
                    <a:pos x="132" y="0"/>
                  </a:cxn>
                  <a:cxn ang="0">
                    <a:pos x="146" y="166"/>
                  </a:cxn>
                  <a:cxn ang="0">
                    <a:pos x="148" y="176"/>
                  </a:cxn>
                  <a:cxn ang="0">
                    <a:pos x="152" y="184"/>
                  </a:cxn>
                  <a:cxn ang="0">
                    <a:pos x="136" y="190"/>
                  </a:cxn>
                  <a:cxn ang="0">
                    <a:pos x="122" y="190"/>
                  </a:cxn>
                  <a:cxn ang="0">
                    <a:pos x="116" y="208"/>
                  </a:cxn>
                  <a:cxn ang="0">
                    <a:pos x="106" y="220"/>
                  </a:cxn>
                  <a:cxn ang="0">
                    <a:pos x="104" y="234"/>
                  </a:cxn>
                  <a:cxn ang="0">
                    <a:pos x="88" y="234"/>
                  </a:cxn>
                  <a:cxn ang="0">
                    <a:pos x="82" y="226"/>
                  </a:cxn>
                  <a:cxn ang="0">
                    <a:pos x="78" y="232"/>
                  </a:cxn>
                  <a:cxn ang="0">
                    <a:pos x="76" y="238"/>
                  </a:cxn>
                  <a:cxn ang="0">
                    <a:pos x="74" y="246"/>
                  </a:cxn>
                  <a:cxn ang="0">
                    <a:pos x="70" y="246"/>
                  </a:cxn>
                  <a:cxn ang="0">
                    <a:pos x="62" y="242"/>
                  </a:cxn>
                  <a:cxn ang="0">
                    <a:pos x="48" y="256"/>
                  </a:cxn>
                  <a:cxn ang="0">
                    <a:pos x="26" y="250"/>
                  </a:cxn>
                  <a:cxn ang="0">
                    <a:pos x="26" y="252"/>
                  </a:cxn>
                  <a:cxn ang="0">
                    <a:pos x="22" y="250"/>
                  </a:cxn>
                  <a:cxn ang="0">
                    <a:pos x="12" y="250"/>
                  </a:cxn>
                  <a:cxn ang="0">
                    <a:pos x="12" y="256"/>
                  </a:cxn>
                  <a:cxn ang="0">
                    <a:pos x="4" y="258"/>
                  </a:cxn>
                  <a:cxn ang="0">
                    <a:pos x="2" y="258"/>
                  </a:cxn>
                  <a:cxn ang="0">
                    <a:pos x="0" y="254"/>
                  </a:cxn>
                  <a:cxn ang="0">
                    <a:pos x="4" y="244"/>
                  </a:cxn>
                  <a:cxn ang="0">
                    <a:pos x="4" y="240"/>
                  </a:cxn>
                  <a:cxn ang="0">
                    <a:pos x="4" y="232"/>
                  </a:cxn>
                  <a:cxn ang="0">
                    <a:pos x="12" y="228"/>
                  </a:cxn>
                  <a:cxn ang="0">
                    <a:pos x="20" y="214"/>
                  </a:cxn>
                  <a:cxn ang="0">
                    <a:pos x="26" y="198"/>
                  </a:cxn>
                  <a:cxn ang="0">
                    <a:pos x="24" y="186"/>
                  </a:cxn>
                  <a:cxn ang="0">
                    <a:pos x="20" y="170"/>
                  </a:cxn>
                  <a:cxn ang="0">
                    <a:pos x="22" y="160"/>
                  </a:cxn>
                </a:cxnLst>
                <a:rect l="0" t="0" r="r" b="b"/>
                <a:pathLst>
                  <a:path w="152" h="260">
                    <a:moveTo>
                      <a:pt x="22" y="160"/>
                    </a:moveTo>
                    <a:lnTo>
                      <a:pt x="10" y="16"/>
                    </a:lnTo>
                    <a:lnTo>
                      <a:pt x="18" y="18"/>
                    </a:lnTo>
                    <a:lnTo>
                      <a:pt x="26" y="18"/>
                    </a:lnTo>
                    <a:lnTo>
                      <a:pt x="36" y="10"/>
                    </a:lnTo>
                    <a:lnTo>
                      <a:pt x="132" y="0"/>
                    </a:lnTo>
                    <a:lnTo>
                      <a:pt x="150" y="164"/>
                    </a:lnTo>
                    <a:lnTo>
                      <a:pt x="146" y="166"/>
                    </a:lnTo>
                    <a:lnTo>
                      <a:pt x="150" y="172"/>
                    </a:lnTo>
                    <a:lnTo>
                      <a:pt x="148" y="176"/>
                    </a:lnTo>
                    <a:lnTo>
                      <a:pt x="152" y="176"/>
                    </a:lnTo>
                    <a:lnTo>
                      <a:pt x="152" y="184"/>
                    </a:lnTo>
                    <a:lnTo>
                      <a:pt x="144" y="184"/>
                    </a:lnTo>
                    <a:lnTo>
                      <a:pt x="136" y="190"/>
                    </a:lnTo>
                    <a:lnTo>
                      <a:pt x="130" y="188"/>
                    </a:lnTo>
                    <a:lnTo>
                      <a:pt x="122" y="190"/>
                    </a:lnTo>
                    <a:lnTo>
                      <a:pt x="124" y="202"/>
                    </a:lnTo>
                    <a:lnTo>
                      <a:pt x="116" y="208"/>
                    </a:lnTo>
                    <a:lnTo>
                      <a:pt x="114" y="218"/>
                    </a:lnTo>
                    <a:lnTo>
                      <a:pt x="106" y="220"/>
                    </a:lnTo>
                    <a:lnTo>
                      <a:pt x="104" y="226"/>
                    </a:lnTo>
                    <a:lnTo>
                      <a:pt x="104" y="234"/>
                    </a:lnTo>
                    <a:lnTo>
                      <a:pt x="98" y="240"/>
                    </a:lnTo>
                    <a:lnTo>
                      <a:pt x="88" y="234"/>
                    </a:lnTo>
                    <a:lnTo>
                      <a:pt x="86" y="230"/>
                    </a:lnTo>
                    <a:lnTo>
                      <a:pt x="82" y="226"/>
                    </a:lnTo>
                    <a:lnTo>
                      <a:pt x="84" y="230"/>
                    </a:lnTo>
                    <a:lnTo>
                      <a:pt x="78" y="232"/>
                    </a:lnTo>
                    <a:lnTo>
                      <a:pt x="80" y="234"/>
                    </a:lnTo>
                    <a:lnTo>
                      <a:pt x="76" y="238"/>
                    </a:lnTo>
                    <a:lnTo>
                      <a:pt x="76" y="244"/>
                    </a:lnTo>
                    <a:lnTo>
                      <a:pt x="74" y="246"/>
                    </a:lnTo>
                    <a:lnTo>
                      <a:pt x="72" y="250"/>
                    </a:lnTo>
                    <a:lnTo>
                      <a:pt x="70" y="246"/>
                    </a:lnTo>
                    <a:lnTo>
                      <a:pt x="66" y="246"/>
                    </a:lnTo>
                    <a:lnTo>
                      <a:pt x="62" y="242"/>
                    </a:lnTo>
                    <a:lnTo>
                      <a:pt x="52" y="248"/>
                    </a:lnTo>
                    <a:lnTo>
                      <a:pt x="48" y="256"/>
                    </a:lnTo>
                    <a:lnTo>
                      <a:pt x="34" y="248"/>
                    </a:lnTo>
                    <a:lnTo>
                      <a:pt x="26" y="250"/>
                    </a:lnTo>
                    <a:lnTo>
                      <a:pt x="26" y="246"/>
                    </a:lnTo>
                    <a:lnTo>
                      <a:pt x="26" y="252"/>
                    </a:lnTo>
                    <a:lnTo>
                      <a:pt x="24" y="256"/>
                    </a:lnTo>
                    <a:lnTo>
                      <a:pt x="22" y="250"/>
                    </a:lnTo>
                    <a:lnTo>
                      <a:pt x="16" y="252"/>
                    </a:lnTo>
                    <a:lnTo>
                      <a:pt x="12" y="250"/>
                    </a:lnTo>
                    <a:lnTo>
                      <a:pt x="10" y="252"/>
                    </a:lnTo>
                    <a:lnTo>
                      <a:pt x="12" y="256"/>
                    </a:lnTo>
                    <a:lnTo>
                      <a:pt x="8" y="260"/>
                    </a:lnTo>
                    <a:lnTo>
                      <a:pt x="4" y="258"/>
                    </a:lnTo>
                    <a:lnTo>
                      <a:pt x="4" y="258"/>
                    </a:lnTo>
                    <a:lnTo>
                      <a:pt x="2" y="258"/>
                    </a:lnTo>
                    <a:lnTo>
                      <a:pt x="4" y="256"/>
                    </a:lnTo>
                    <a:lnTo>
                      <a:pt x="0" y="254"/>
                    </a:lnTo>
                    <a:lnTo>
                      <a:pt x="4" y="252"/>
                    </a:lnTo>
                    <a:lnTo>
                      <a:pt x="4" y="244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8" y="236"/>
                    </a:lnTo>
                    <a:lnTo>
                      <a:pt x="4" y="232"/>
                    </a:lnTo>
                    <a:lnTo>
                      <a:pt x="8" y="228"/>
                    </a:lnTo>
                    <a:lnTo>
                      <a:pt x="12" y="228"/>
                    </a:lnTo>
                    <a:lnTo>
                      <a:pt x="16" y="216"/>
                    </a:lnTo>
                    <a:lnTo>
                      <a:pt x="20" y="214"/>
                    </a:lnTo>
                    <a:lnTo>
                      <a:pt x="18" y="210"/>
                    </a:lnTo>
                    <a:lnTo>
                      <a:pt x="26" y="198"/>
                    </a:lnTo>
                    <a:lnTo>
                      <a:pt x="22" y="190"/>
                    </a:lnTo>
                    <a:lnTo>
                      <a:pt x="24" y="186"/>
                    </a:lnTo>
                    <a:lnTo>
                      <a:pt x="16" y="176"/>
                    </a:lnTo>
                    <a:lnTo>
                      <a:pt x="20" y="170"/>
                    </a:lnTo>
                    <a:lnTo>
                      <a:pt x="18" y="164"/>
                    </a:lnTo>
                    <a:lnTo>
                      <a:pt x="22" y="16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" name="Freeform 74"/>
              <p:cNvSpPr>
                <a:spLocks/>
              </p:cNvSpPr>
              <p:nvPr/>
            </p:nvSpPr>
            <p:spPr bwMode="auto">
              <a:xfrm>
                <a:off x="4752975" y="3978275"/>
                <a:ext cx="412750" cy="377825"/>
              </a:xfrm>
              <a:custGeom>
                <a:avLst/>
                <a:gdLst/>
                <a:ahLst/>
                <a:cxnLst>
                  <a:cxn ang="0">
                    <a:pos x="204" y="156"/>
                  </a:cxn>
                  <a:cxn ang="0">
                    <a:pos x="190" y="172"/>
                  </a:cxn>
                  <a:cxn ang="0">
                    <a:pos x="208" y="176"/>
                  </a:cxn>
                  <a:cxn ang="0">
                    <a:pos x="218" y="170"/>
                  </a:cxn>
                  <a:cxn ang="0">
                    <a:pos x="224" y="182"/>
                  </a:cxn>
                  <a:cxn ang="0">
                    <a:pos x="234" y="176"/>
                  </a:cxn>
                  <a:cxn ang="0">
                    <a:pos x="246" y="172"/>
                  </a:cxn>
                  <a:cxn ang="0">
                    <a:pos x="246" y="188"/>
                  </a:cxn>
                  <a:cxn ang="0">
                    <a:pos x="232" y="204"/>
                  </a:cxn>
                  <a:cxn ang="0">
                    <a:pos x="240" y="216"/>
                  </a:cxn>
                  <a:cxn ang="0">
                    <a:pos x="260" y="228"/>
                  </a:cxn>
                  <a:cxn ang="0">
                    <a:pos x="248" y="238"/>
                  </a:cxn>
                  <a:cxn ang="0">
                    <a:pos x="226" y="220"/>
                  </a:cxn>
                  <a:cxn ang="0">
                    <a:pos x="214" y="214"/>
                  </a:cxn>
                  <a:cxn ang="0">
                    <a:pos x="214" y="220"/>
                  </a:cxn>
                  <a:cxn ang="0">
                    <a:pos x="206" y="232"/>
                  </a:cxn>
                  <a:cxn ang="0">
                    <a:pos x="188" y="232"/>
                  </a:cxn>
                  <a:cxn ang="0">
                    <a:pos x="174" y="234"/>
                  </a:cxn>
                  <a:cxn ang="0">
                    <a:pos x="162" y="230"/>
                  </a:cxn>
                  <a:cxn ang="0">
                    <a:pos x="140" y="214"/>
                  </a:cxn>
                  <a:cxn ang="0">
                    <a:pos x="128" y="206"/>
                  </a:cxn>
                  <a:cxn ang="0">
                    <a:pos x="104" y="198"/>
                  </a:cxn>
                  <a:cxn ang="0">
                    <a:pos x="102" y="206"/>
                  </a:cxn>
                  <a:cxn ang="0">
                    <a:pos x="40" y="200"/>
                  </a:cxn>
                  <a:cxn ang="0">
                    <a:pos x="6" y="200"/>
                  </a:cxn>
                  <a:cxn ang="0">
                    <a:pos x="14" y="188"/>
                  </a:cxn>
                  <a:cxn ang="0">
                    <a:pos x="18" y="178"/>
                  </a:cxn>
                  <a:cxn ang="0">
                    <a:pos x="16" y="166"/>
                  </a:cxn>
                  <a:cxn ang="0">
                    <a:pos x="16" y="154"/>
                  </a:cxn>
                  <a:cxn ang="0">
                    <a:pos x="24" y="132"/>
                  </a:cxn>
                  <a:cxn ang="0">
                    <a:pos x="24" y="126"/>
                  </a:cxn>
                  <a:cxn ang="0">
                    <a:pos x="26" y="120"/>
                  </a:cxn>
                  <a:cxn ang="0">
                    <a:pos x="24" y="114"/>
                  </a:cxn>
                  <a:cxn ang="0">
                    <a:pos x="24" y="114"/>
                  </a:cxn>
                  <a:cxn ang="0">
                    <a:pos x="20" y="104"/>
                  </a:cxn>
                  <a:cxn ang="0">
                    <a:pos x="16" y="94"/>
                  </a:cxn>
                  <a:cxn ang="0">
                    <a:pos x="12" y="82"/>
                  </a:cxn>
                  <a:cxn ang="0">
                    <a:pos x="0" y="66"/>
                  </a:cxn>
                  <a:cxn ang="0">
                    <a:pos x="146" y="0"/>
                  </a:cxn>
                  <a:cxn ang="0">
                    <a:pos x="150" y="4"/>
                  </a:cxn>
                  <a:cxn ang="0">
                    <a:pos x="150" y="18"/>
                  </a:cxn>
                  <a:cxn ang="0">
                    <a:pos x="150" y="26"/>
                  </a:cxn>
                  <a:cxn ang="0">
                    <a:pos x="160" y="40"/>
                  </a:cxn>
                  <a:cxn ang="0">
                    <a:pos x="150" y="52"/>
                  </a:cxn>
                  <a:cxn ang="0">
                    <a:pos x="138" y="72"/>
                  </a:cxn>
                  <a:cxn ang="0">
                    <a:pos x="130" y="92"/>
                  </a:cxn>
                  <a:cxn ang="0">
                    <a:pos x="130" y="106"/>
                  </a:cxn>
                  <a:cxn ang="0">
                    <a:pos x="128" y="120"/>
                  </a:cxn>
                  <a:cxn ang="0">
                    <a:pos x="124" y="124"/>
                  </a:cxn>
                  <a:cxn ang="0">
                    <a:pos x="220" y="140"/>
                  </a:cxn>
                  <a:cxn ang="0">
                    <a:pos x="228" y="152"/>
                  </a:cxn>
                </a:cxnLst>
                <a:rect l="0" t="0" r="r" b="b"/>
                <a:pathLst>
                  <a:path w="260" h="238">
                    <a:moveTo>
                      <a:pt x="234" y="164"/>
                    </a:moveTo>
                    <a:lnTo>
                      <a:pt x="204" y="156"/>
                    </a:lnTo>
                    <a:lnTo>
                      <a:pt x="192" y="160"/>
                    </a:lnTo>
                    <a:lnTo>
                      <a:pt x="190" y="172"/>
                    </a:lnTo>
                    <a:lnTo>
                      <a:pt x="198" y="178"/>
                    </a:lnTo>
                    <a:lnTo>
                      <a:pt x="208" y="176"/>
                    </a:lnTo>
                    <a:lnTo>
                      <a:pt x="216" y="170"/>
                    </a:lnTo>
                    <a:lnTo>
                      <a:pt x="218" y="170"/>
                    </a:lnTo>
                    <a:lnTo>
                      <a:pt x="222" y="170"/>
                    </a:lnTo>
                    <a:lnTo>
                      <a:pt x="224" y="182"/>
                    </a:lnTo>
                    <a:lnTo>
                      <a:pt x="228" y="182"/>
                    </a:lnTo>
                    <a:lnTo>
                      <a:pt x="234" y="176"/>
                    </a:lnTo>
                    <a:lnTo>
                      <a:pt x="244" y="172"/>
                    </a:lnTo>
                    <a:lnTo>
                      <a:pt x="246" y="172"/>
                    </a:lnTo>
                    <a:lnTo>
                      <a:pt x="248" y="174"/>
                    </a:lnTo>
                    <a:lnTo>
                      <a:pt x="246" y="188"/>
                    </a:lnTo>
                    <a:lnTo>
                      <a:pt x="236" y="196"/>
                    </a:lnTo>
                    <a:lnTo>
                      <a:pt x="232" y="204"/>
                    </a:lnTo>
                    <a:lnTo>
                      <a:pt x="232" y="206"/>
                    </a:lnTo>
                    <a:lnTo>
                      <a:pt x="240" y="216"/>
                    </a:lnTo>
                    <a:lnTo>
                      <a:pt x="256" y="222"/>
                    </a:lnTo>
                    <a:lnTo>
                      <a:pt x="260" y="228"/>
                    </a:lnTo>
                    <a:lnTo>
                      <a:pt x="260" y="234"/>
                    </a:lnTo>
                    <a:lnTo>
                      <a:pt x="248" y="238"/>
                    </a:lnTo>
                    <a:lnTo>
                      <a:pt x="238" y="226"/>
                    </a:lnTo>
                    <a:lnTo>
                      <a:pt x="226" y="220"/>
                    </a:lnTo>
                    <a:lnTo>
                      <a:pt x="220" y="214"/>
                    </a:lnTo>
                    <a:lnTo>
                      <a:pt x="214" y="214"/>
                    </a:lnTo>
                    <a:lnTo>
                      <a:pt x="214" y="216"/>
                    </a:lnTo>
                    <a:lnTo>
                      <a:pt x="214" y="220"/>
                    </a:lnTo>
                    <a:lnTo>
                      <a:pt x="212" y="224"/>
                    </a:lnTo>
                    <a:lnTo>
                      <a:pt x="206" y="232"/>
                    </a:lnTo>
                    <a:lnTo>
                      <a:pt x="192" y="230"/>
                    </a:lnTo>
                    <a:lnTo>
                      <a:pt x="188" y="232"/>
                    </a:lnTo>
                    <a:lnTo>
                      <a:pt x="182" y="230"/>
                    </a:lnTo>
                    <a:lnTo>
                      <a:pt x="174" y="234"/>
                    </a:lnTo>
                    <a:lnTo>
                      <a:pt x="166" y="232"/>
                    </a:lnTo>
                    <a:lnTo>
                      <a:pt x="162" y="230"/>
                    </a:lnTo>
                    <a:lnTo>
                      <a:pt x="152" y="228"/>
                    </a:lnTo>
                    <a:lnTo>
                      <a:pt x="140" y="214"/>
                    </a:lnTo>
                    <a:lnTo>
                      <a:pt x="134" y="212"/>
                    </a:lnTo>
                    <a:lnTo>
                      <a:pt x="128" y="206"/>
                    </a:lnTo>
                    <a:lnTo>
                      <a:pt x="112" y="198"/>
                    </a:lnTo>
                    <a:lnTo>
                      <a:pt x="104" y="198"/>
                    </a:lnTo>
                    <a:lnTo>
                      <a:pt x="100" y="202"/>
                    </a:lnTo>
                    <a:lnTo>
                      <a:pt x="102" y="206"/>
                    </a:lnTo>
                    <a:lnTo>
                      <a:pt x="96" y="212"/>
                    </a:lnTo>
                    <a:lnTo>
                      <a:pt x="40" y="200"/>
                    </a:lnTo>
                    <a:lnTo>
                      <a:pt x="12" y="206"/>
                    </a:lnTo>
                    <a:lnTo>
                      <a:pt x="6" y="200"/>
                    </a:lnTo>
                    <a:lnTo>
                      <a:pt x="12" y="194"/>
                    </a:lnTo>
                    <a:lnTo>
                      <a:pt x="14" y="188"/>
                    </a:lnTo>
                    <a:lnTo>
                      <a:pt x="18" y="184"/>
                    </a:lnTo>
                    <a:lnTo>
                      <a:pt x="18" y="178"/>
                    </a:lnTo>
                    <a:lnTo>
                      <a:pt x="18" y="170"/>
                    </a:lnTo>
                    <a:lnTo>
                      <a:pt x="16" y="166"/>
                    </a:lnTo>
                    <a:lnTo>
                      <a:pt x="18" y="160"/>
                    </a:lnTo>
                    <a:lnTo>
                      <a:pt x="16" y="154"/>
                    </a:lnTo>
                    <a:lnTo>
                      <a:pt x="26" y="138"/>
                    </a:lnTo>
                    <a:lnTo>
                      <a:pt x="24" y="132"/>
                    </a:lnTo>
                    <a:lnTo>
                      <a:pt x="26" y="130"/>
                    </a:lnTo>
                    <a:lnTo>
                      <a:pt x="24" y="126"/>
                    </a:lnTo>
                    <a:lnTo>
                      <a:pt x="28" y="124"/>
                    </a:lnTo>
                    <a:lnTo>
                      <a:pt x="26" y="120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0" y="90"/>
                    </a:lnTo>
                    <a:lnTo>
                      <a:pt x="12" y="82"/>
                    </a:lnTo>
                    <a:lnTo>
                      <a:pt x="10" y="78"/>
                    </a:lnTo>
                    <a:lnTo>
                      <a:pt x="0" y="66"/>
                    </a:lnTo>
                    <a:lnTo>
                      <a:pt x="0" y="4"/>
                    </a:lnTo>
                    <a:lnTo>
                      <a:pt x="146" y="0"/>
                    </a:lnTo>
                    <a:lnTo>
                      <a:pt x="146" y="2"/>
                    </a:lnTo>
                    <a:lnTo>
                      <a:pt x="150" y="4"/>
                    </a:lnTo>
                    <a:lnTo>
                      <a:pt x="146" y="14"/>
                    </a:lnTo>
                    <a:lnTo>
                      <a:pt x="150" y="18"/>
                    </a:lnTo>
                    <a:lnTo>
                      <a:pt x="146" y="22"/>
                    </a:lnTo>
                    <a:lnTo>
                      <a:pt x="150" y="26"/>
                    </a:lnTo>
                    <a:lnTo>
                      <a:pt x="150" y="32"/>
                    </a:lnTo>
                    <a:lnTo>
                      <a:pt x="160" y="40"/>
                    </a:lnTo>
                    <a:lnTo>
                      <a:pt x="154" y="52"/>
                    </a:lnTo>
                    <a:lnTo>
                      <a:pt x="150" y="52"/>
                    </a:lnTo>
                    <a:lnTo>
                      <a:pt x="152" y="60"/>
                    </a:lnTo>
                    <a:lnTo>
                      <a:pt x="138" y="72"/>
                    </a:lnTo>
                    <a:lnTo>
                      <a:pt x="136" y="88"/>
                    </a:lnTo>
                    <a:lnTo>
                      <a:pt x="130" y="92"/>
                    </a:lnTo>
                    <a:lnTo>
                      <a:pt x="132" y="98"/>
                    </a:lnTo>
                    <a:lnTo>
                      <a:pt x="130" y="106"/>
                    </a:lnTo>
                    <a:lnTo>
                      <a:pt x="124" y="108"/>
                    </a:lnTo>
                    <a:lnTo>
                      <a:pt x="128" y="120"/>
                    </a:lnTo>
                    <a:lnTo>
                      <a:pt x="124" y="124"/>
                    </a:lnTo>
                    <a:lnTo>
                      <a:pt x="124" y="124"/>
                    </a:lnTo>
                    <a:lnTo>
                      <a:pt x="224" y="120"/>
                    </a:lnTo>
                    <a:lnTo>
                      <a:pt x="220" y="140"/>
                    </a:lnTo>
                    <a:lnTo>
                      <a:pt x="222" y="146"/>
                    </a:lnTo>
                    <a:lnTo>
                      <a:pt x="228" y="152"/>
                    </a:lnTo>
                    <a:lnTo>
                      <a:pt x="234" y="16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Freeform 76"/>
              <p:cNvSpPr>
                <a:spLocks/>
              </p:cNvSpPr>
              <p:nvPr/>
            </p:nvSpPr>
            <p:spPr bwMode="auto">
              <a:xfrm>
                <a:off x="6130925" y="2593975"/>
                <a:ext cx="127000" cy="247650"/>
              </a:xfrm>
              <a:custGeom>
                <a:avLst/>
                <a:gdLst/>
                <a:ahLst/>
                <a:cxnLst>
                  <a:cxn ang="0">
                    <a:pos x="72" y="146"/>
                  </a:cxn>
                  <a:cxn ang="0">
                    <a:pos x="66" y="140"/>
                  </a:cxn>
                  <a:cxn ang="0">
                    <a:pos x="68" y="130"/>
                  </a:cxn>
                  <a:cxn ang="0">
                    <a:pos x="62" y="96"/>
                  </a:cxn>
                  <a:cxn ang="0">
                    <a:pos x="68" y="68"/>
                  </a:cxn>
                  <a:cxn ang="0">
                    <a:pos x="66" y="46"/>
                  </a:cxn>
                  <a:cxn ang="0">
                    <a:pos x="72" y="42"/>
                  </a:cxn>
                  <a:cxn ang="0">
                    <a:pos x="80" y="28"/>
                  </a:cxn>
                  <a:cxn ang="0">
                    <a:pos x="80" y="24"/>
                  </a:cxn>
                  <a:cxn ang="0">
                    <a:pos x="74" y="14"/>
                  </a:cxn>
                  <a:cxn ang="0">
                    <a:pos x="76" y="4"/>
                  </a:cxn>
                  <a:cxn ang="0">
                    <a:pos x="74" y="0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0" y="30"/>
                  </a:cxn>
                  <a:cxn ang="0">
                    <a:pos x="4" y="32"/>
                  </a:cxn>
                  <a:cxn ang="0">
                    <a:pos x="4" y="44"/>
                  </a:cxn>
                  <a:cxn ang="0">
                    <a:pos x="10" y="52"/>
                  </a:cxn>
                  <a:cxn ang="0">
                    <a:pos x="10" y="58"/>
                  </a:cxn>
                  <a:cxn ang="0">
                    <a:pos x="12" y="64"/>
                  </a:cxn>
                  <a:cxn ang="0">
                    <a:pos x="10" y="68"/>
                  </a:cxn>
                  <a:cxn ang="0">
                    <a:pos x="10" y="78"/>
                  </a:cxn>
                  <a:cxn ang="0">
                    <a:pos x="18" y="96"/>
                  </a:cxn>
                  <a:cxn ang="0">
                    <a:pos x="16" y="102"/>
                  </a:cxn>
                  <a:cxn ang="0">
                    <a:pos x="18" y="106"/>
                  </a:cxn>
                  <a:cxn ang="0">
                    <a:pos x="22" y="102"/>
                  </a:cxn>
                  <a:cxn ang="0">
                    <a:pos x="26" y="106"/>
                  </a:cxn>
                  <a:cxn ang="0">
                    <a:pos x="36" y="150"/>
                  </a:cxn>
                  <a:cxn ang="0">
                    <a:pos x="38" y="156"/>
                  </a:cxn>
                  <a:cxn ang="0">
                    <a:pos x="72" y="146"/>
                  </a:cxn>
                </a:cxnLst>
                <a:rect l="0" t="0" r="r" b="b"/>
                <a:pathLst>
                  <a:path w="80" h="156">
                    <a:moveTo>
                      <a:pt x="72" y="146"/>
                    </a:moveTo>
                    <a:lnTo>
                      <a:pt x="66" y="140"/>
                    </a:lnTo>
                    <a:lnTo>
                      <a:pt x="68" y="130"/>
                    </a:lnTo>
                    <a:lnTo>
                      <a:pt x="62" y="96"/>
                    </a:lnTo>
                    <a:lnTo>
                      <a:pt x="68" y="68"/>
                    </a:lnTo>
                    <a:lnTo>
                      <a:pt x="66" y="46"/>
                    </a:lnTo>
                    <a:lnTo>
                      <a:pt x="72" y="42"/>
                    </a:lnTo>
                    <a:lnTo>
                      <a:pt x="80" y="28"/>
                    </a:lnTo>
                    <a:lnTo>
                      <a:pt x="80" y="24"/>
                    </a:lnTo>
                    <a:lnTo>
                      <a:pt x="74" y="14"/>
                    </a:lnTo>
                    <a:lnTo>
                      <a:pt x="76" y="4"/>
                    </a:lnTo>
                    <a:lnTo>
                      <a:pt x="74" y="0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4" y="32"/>
                    </a:lnTo>
                    <a:lnTo>
                      <a:pt x="4" y="44"/>
                    </a:lnTo>
                    <a:lnTo>
                      <a:pt x="10" y="52"/>
                    </a:lnTo>
                    <a:lnTo>
                      <a:pt x="10" y="58"/>
                    </a:lnTo>
                    <a:lnTo>
                      <a:pt x="12" y="64"/>
                    </a:lnTo>
                    <a:lnTo>
                      <a:pt x="10" y="68"/>
                    </a:lnTo>
                    <a:lnTo>
                      <a:pt x="10" y="78"/>
                    </a:lnTo>
                    <a:lnTo>
                      <a:pt x="18" y="96"/>
                    </a:lnTo>
                    <a:lnTo>
                      <a:pt x="16" y="102"/>
                    </a:lnTo>
                    <a:lnTo>
                      <a:pt x="18" y="106"/>
                    </a:lnTo>
                    <a:lnTo>
                      <a:pt x="22" y="102"/>
                    </a:lnTo>
                    <a:lnTo>
                      <a:pt x="26" y="106"/>
                    </a:lnTo>
                    <a:lnTo>
                      <a:pt x="36" y="150"/>
                    </a:lnTo>
                    <a:lnTo>
                      <a:pt x="38" y="156"/>
                    </a:lnTo>
                    <a:lnTo>
                      <a:pt x="72" y="14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" name="Freeform 78"/>
              <p:cNvSpPr>
                <a:spLocks/>
              </p:cNvSpPr>
              <p:nvPr/>
            </p:nvSpPr>
            <p:spPr bwMode="auto">
              <a:xfrm>
                <a:off x="6099175" y="2997200"/>
                <a:ext cx="107950" cy="231775"/>
              </a:xfrm>
              <a:custGeom>
                <a:avLst/>
                <a:gdLst/>
                <a:ahLst/>
                <a:cxnLst>
                  <a:cxn ang="0">
                    <a:pos x="4" y="118"/>
                  </a:cxn>
                  <a:cxn ang="0">
                    <a:pos x="18" y="130"/>
                  </a:cxn>
                  <a:cxn ang="0">
                    <a:pos x="24" y="130"/>
                  </a:cxn>
                  <a:cxn ang="0">
                    <a:pos x="32" y="134"/>
                  </a:cxn>
                  <a:cxn ang="0">
                    <a:pos x="40" y="132"/>
                  </a:cxn>
                  <a:cxn ang="0">
                    <a:pos x="42" y="144"/>
                  </a:cxn>
                  <a:cxn ang="0">
                    <a:pos x="44" y="146"/>
                  </a:cxn>
                  <a:cxn ang="0">
                    <a:pos x="60" y="106"/>
                  </a:cxn>
                  <a:cxn ang="0">
                    <a:pos x="60" y="104"/>
                  </a:cxn>
                  <a:cxn ang="0">
                    <a:pos x="64" y="100"/>
                  </a:cxn>
                  <a:cxn ang="0">
                    <a:pos x="64" y="98"/>
                  </a:cxn>
                  <a:cxn ang="0">
                    <a:pos x="64" y="80"/>
                  </a:cxn>
                  <a:cxn ang="0">
                    <a:pos x="64" y="78"/>
                  </a:cxn>
                  <a:cxn ang="0">
                    <a:pos x="66" y="78"/>
                  </a:cxn>
                  <a:cxn ang="0">
                    <a:pos x="68" y="76"/>
                  </a:cxn>
                  <a:cxn ang="0">
                    <a:pos x="68" y="60"/>
                  </a:cxn>
                  <a:cxn ang="0">
                    <a:pos x="66" y="56"/>
                  </a:cxn>
                  <a:cxn ang="0">
                    <a:pos x="60" y="50"/>
                  </a:cxn>
                  <a:cxn ang="0">
                    <a:pos x="54" y="50"/>
                  </a:cxn>
                  <a:cxn ang="0">
                    <a:pos x="52" y="48"/>
                  </a:cxn>
                  <a:cxn ang="0">
                    <a:pos x="52" y="44"/>
                  </a:cxn>
                  <a:cxn ang="0">
                    <a:pos x="52" y="36"/>
                  </a:cxn>
                  <a:cxn ang="0">
                    <a:pos x="54" y="34"/>
                  </a:cxn>
                  <a:cxn ang="0">
                    <a:pos x="56" y="14"/>
                  </a:cxn>
                  <a:cxn ang="0">
                    <a:pos x="16" y="0"/>
                  </a:cxn>
                  <a:cxn ang="0">
                    <a:pos x="10" y="6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6" y="40"/>
                  </a:cxn>
                  <a:cxn ang="0">
                    <a:pos x="2" y="42"/>
                  </a:cxn>
                  <a:cxn ang="0">
                    <a:pos x="2" y="46"/>
                  </a:cxn>
                  <a:cxn ang="0">
                    <a:pos x="2" y="46"/>
                  </a:cxn>
                  <a:cxn ang="0">
                    <a:pos x="4" y="54"/>
                  </a:cxn>
                  <a:cxn ang="0">
                    <a:pos x="10" y="54"/>
                  </a:cxn>
                  <a:cxn ang="0">
                    <a:pos x="12" y="60"/>
                  </a:cxn>
                  <a:cxn ang="0">
                    <a:pos x="16" y="62"/>
                  </a:cxn>
                  <a:cxn ang="0">
                    <a:pos x="30" y="74"/>
                  </a:cxn>
                  <a:cxn ang="0">
                    <a:pos x="16" y="90"/>
                  </a:cxn>
                  <a:cxn ang="0">
                    <a:pos x="18" y="92"/>
                  </a:cxn>
                  <a:cxn ang="0">
                    <a:pos x="16" y="94"/>
                  </a:cxn>
                  <a:cxn ang="0">
                    <a:pos x="8" y="100"/>
                  </a:cxn>
                  <a:cxn ang="0">
                    <a:pos x="4" y="106"/>
                  </a:cxn>
                  <a:cxn ang="0">
                    <a:pos x="0" y="114"/>
                  </a:cxn>
                  <a:cxn ang="0">
                    <a:pos x="4" y="118"/>
                  </a:cxn>
                </a:cxnLst>
                <a:rect l="0" t="0" r="r" b="b"/>
                <a:pathLst>
                  <a:path w="68" h="146">
                    <a:moveTo>
                      <a:pt x="4" y="118"/>
                    </a:moveTo>
                    <a:lnTo>
                      <a:pt x="18" y="130"/>
                    </a:lnTo>
                    <a:lnTo>
                      <a:pt x="24" y="130"/>
                    </a:lnTo>
                    <a:lnTo>
                      <a:pt x="32" y="134"/>
                    </a:lnTo>
                    <a:lnTo>
                      <a:pt x="40" y="132"/>
                    </a:lnTo>
                    <a:lnTo>
                      <a:pt x="42" y="144"/>
                    </a:lnTo>
                    <a:lnTo>
                      <a:pt x="44" y="146"/>
                    </a:lnTo>
                    <a:lnTo>
                      <a:pt x="60" y="106"/>
                    </a:lnTo>
                    <a:lnTo>
                      <a:pt x="60" y="104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4" y="80"/>
                    </a:lnTo>
                    <a:lnTo>
                      <a:pt x="64" y="78"/>
                    </a:lnTo>
                    <a:lnTo>
                      <a:pt x="66" y="78"/>
                    </a:lnTo>
                    <a:lnTo>
                      <a:pt x="68" y="76"/>
                    </a:lnTo>
                    <a:lnTo>
                      <a:pt x="68" y="60"/>
                    </a:lnTo>
                    <a:lnTo>
                      <a:pt x="66" y="56"/>
                    </a:lnTo>
                    <a:lnTo>
                      <a:pt x="60" y="50"/>
                    </a:lnTo>
                    <a:lnTo>
                      <a:pt x="54" y="50"/>
                    </a:lnTo>
                    <a:lnTo>
                      <a:pt x="52" y="48"/>
                    </a:lnTo>
                    <a:lnTo>
                      <a:pt x="52" y="44"/>
                    </a:lnTo>
                    <a:lnTo>
                      <a:pt x="52" y="36"/>
                    </a:lnTo>
                    <a:lnTo>
                      <a:pt x="54" y="34"/>
                    </a:lnTo>
                    <a:lnTo>
                      <a:pt x="56" y="14"/>
                    </a:lnTo>
                    <a:lnTo>
                      <a:pt x="16" y="0"/>
                    </a:lnTo>
                    <a:lnTo>
                      <a:pt x="10" y="6"/>
                    </a:lnTo>
                    <a:lnTo>
                      <a:pt x="6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2" y="4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4" y="54"/>
                    </a:lnTo>
                    <a:lnTo>
                      <a:pt x="10" y="54"/>
                    </a:lnTo>
                    <a:lnTo>
                      <a:pt x="12" y="60"/>
                    </a:lnTo>
                    <a:lnTo>
                      <a:pt x="16" y="62"/>
                    </a:lnTo>
                    <a:lnTo>
                      <a:pt x="30" y="74"/>
                    </a:lnTo>
                    <a:lnTo>
                      <a:pt x="16" y="90"/>
                    </a:lnTo>
                    <a:lnTo>
                      <a:pt x="18" y="92"/>
                    </a:lnTo>
                    <a:lnTo>
                      <a:pt x="16" y="94"/>
                    </a:lnTo>
                    <a:lnTo>
                      <a:pt x="8" y="100"/>
                    </a:lnTo>
                    <a:lnTo>
                      <a:pt x="4" y="106"/>
                    </a:lnTo>
                    <a:lnTo>
                      <a:pt x="0" y="114"/>
                    </a:lnTo>
                    <a:lnTo>
                      <a:pt x="4" y="11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" name="Freeform 80"/>
              <p:cNvSpPr>
                <a:spLocks/>
              </p:cNvSpPr>
              <p:nvPr/>
            </p:nvSpPr>
            <p:spPr bwMode="auto">
              <a:xfrm>
                <a:off x="6308725" y="2873375"/>
                <a:ext cx="50800" cy="76200"/>
              </a:xfrm>
              <a:custGeom>
                <a:avLst/>
                <a:gdLst/>
                <a:ahLst/>
                <a:cxnLst>
                  <a:cxn ang="0">
                    <a:pos x="10" y="48"/>
                  </a:cxn>
                  <a:cxn ang="0">
                    <a:pos x="26" y="38"/>
                  </a:cxn>
                  <a:cxn ang="0">
                    <a:pos x="30" y="34"/>
                  </a:cxn>
                  <a:cxn ang="0">
                    <a:pos x="30" y="18"/>
                  </a:cxn>
                  <a:cxn ang="0">
                    <a:pos x="32" y="16"/>
                  </a:cxn>
                  <a:cxn ang="0">
                    <a:pos x="24" y="14"/>
                  </a:cxn>
                  <a:cxn ang="0">
                    <a:pos x="22" y="8"/>
                  </a:cxn>
                  <a:cxn ang="0">
                    <a:pos x="20" y="8"/>
                  </a:cxn>
                  <a:cxn ang="0">
                    <a:pos x="18" y="0"/>
                  </a:cxn>
                  <a:cxn ang="0">
                    <a:pos x="0" y="4"/>
                  </a:cxn>
                  <a:cxn ang="0">
                    <a:pos x="10" y="42"/>
                  </a:cxn>
                  <a:cxn ang="0">
                    <a:pos x="8" y="42"/>
                  </a:cxn>
                  <a:cxn ang="0">
                    <a:pos x="10" y="48"/>
                  </a:cxn>
                </a:cxnLst>
                <a:rect l="0" t="0" r="r" b="b"/>
                <a:pathLst>
                  <a:path w="32" h="48">
                    <a:moveTo>
                      <a:pt x="10" y="48"/>
                    </a:moveTo>
                    <a:lnTo>
                      <a:pt x="26" y="38"/>
                    </a:lnTo>
                    <a:lnTo>
                      <a:pt x="30" y="34"/>
                    </a:lnTo>
                    <a:lnTo>
                      <a:pt x="30" y="18"/>
                    </a:lnTo>
                    <a:lnTo>
                      <a:pt x="32" y="16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10" y="4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" name="Freeform 82"/>
              <p:cNvSpPr>
                <a:spLocks/>
              </p:cNvSpPr>
              <p:nvPr/>
            </p:nvSpPr>
            <p:spPr bwMode="auto">
              <a:xfrm>
                <a:off x="4816475" y="2619375"/>
                <a:ext cx="396875" cy="434975"/>
              </a:xfrm>
              <a:custGeom>
                <a:avLst/>
                <a:gdLst/>
                <a:ahLst/>
                <a:cxnLst>
                  <a:cxn ang="0">
                    <a:pos x="86" y="20"/>
                  </a:cxn>
                  <a:cxn ang="0">
                    <a:pos x="82" y="20"/>
                  </a:cxn>
                  <a:cxn ang="0">
                    <a:pos x="84" y="4"/>
                  </a:cxn>
                  <a:cxn ang="0">
                    <a:pos x="52" y="20"/>
                  </a:cxn>
                  <a:cxn ang="0">
                    <a:pos x="36" y="22"/>
                  </a:cxn>
                  <a:cxn ang="0">
                    <a:pos x="28" y="14"/>
                  </a:cxn>
                  <a:cxn ang="0">
                    <a:pos x="24" y="18"/>
                  </a:cxn>
                  <a:cxn ang="0">
                    <a:pos x="22" y="58"/>
                  </a:cxn>
                  <a:cxn ang="0">
                    <a:pos x="4" y="74"/>
                  </a:cxn>
                  <a:cxn ang="0">
                    <a:pos x="0" y="86"/>
                  </a:cxn>
                  <a:cxn ang="0">
                    <a:pos x="10" y="96"/>
                  </a:cxn>
                  <a:cxn ang="0">
                    <a:pos x="6" y="114"/>
                  </a:cxn>
                  <a:cxn ang="0">
                    <a:pos x="6" y="126"/>
                  </a:cxn>
                  <a:cxn ang="0">
                    <a:pos x="8" y="142"/>
                  </a:cxn>
                  <a:cxn ang="0">
                    <a:pos x="22" y="152"/>
                  </a:cxn>
                  <a:cxn ang="0">
                    <a:pos x="36" y="154"/>
                  </a:cxn>
                  <a:cxn ang="0">
                    <a:pos x="50" y="172"/>
                  </a:cxn>
                  <a:cxn ang="0">
                    <a:pos x="74" y="194"/>
                  </a:cxn>
                  <a:cxn ang="0">
                    <a:pos x="102" y="262"/>
                  </a:cxn>
                  <a:cxn ang="0">
                    <a:pos x="104" y="274"/>
                  </a:cxn>
                  <a:cxn ang="0">
                    <a:pos x="224" y="220"/>
                  </a:cxn>
                  <a:cxn ang="0">
                    <a:pos x="250" y="98"/>
                  </a:cxn>
                  <a:cxn ang="0">
                    <a:pos x="238" y="104"/>
                  </a:cxn>
                  <a:cxn ang="0">
                    <a:pos x="230" y="120"/>
                  </a:cxn>
                  <a:cxn ang="0">
                    <a:pos x="214" y="134"/>
                  </a:cxn>
                  <a:cxn ang="0">
                    <a:pos x="224" y="112"/>
                  </a:cxn>
                  <a:cxn ang="0">
                    <a:pos x="226" y="102"/>
                  </a:cxn>
                  <a:cxn ang="0">
                    <a:pos x="220" y="98"/>
                  </a:cxn>
                  <a:cxn ang="0">
                    <a:pos x="222" y="86"/>
                  </a:cxn>
                  <a:cxn ang="0">
                    <a:pos x="214" y="82"/>
                  </a:cxn>
                  <a:cxn ang="0">
                    <a:pos x="214" y="74"/>
                  </a:cxn>
                  <a:cxn ang="0">
                    <a:pos x="214" y="70"/>
                  </a:cxn>
                  <a:cxn ang="0">
                    <a:pos x="210" y="64"/>
                  </a:cxn>
                  <a:cxn ang="0">
                    <a:pos x="202" y="56"/>
                  </a:cxn>
                  <a:cxn ang="0">
                    <a:pos x="182" y="50"/>
                  </a:cxn>
                  <a:cxn ang="0">
                    <a:pos x="114" y="34"/>
                  </a:cxn>
                  <a:cxn ang="0">
                    <a:pos x="104" y="22"/>
                  </a:cxn>
                  <a:cxn ang="0">
                    <a:pos x="102" y="20"/>
                  </a:cxn>
                </a:cxnLst>
                <a:rect l="0" t="0" r="r" b="b"/>
                <a:pathLst>
                  <a:path w="250" h="274">
                    <a:moveTo>
                      <a:pt x="102" y="20"/>
                    </a:moveTo>
                    <a:lnTo>
                      <a:pt x="86" y="20"/>
                    </a:lnTo>
                    <a:lnTo>
                      <a:pt x="84" y="22"/>
                    </a:lnTo>
                    <a:lnTo>
                      <a:pt x="82" y="20"/>
                    </a:lnTo>
                    <a:lnTo>
                      <a:pt x="84" y="12"/>
                    </a:lnTo>
                    <a:lnTo>
                      <a:pt x="84" y="4"/>
                    </a:lnTo>
                    <a:lnTo>
                      <a:pt x="78" y="0"/>
                    </a:lnTo>
                    <a:lnTo>
                      <a:pt x="52" y="20"/>
                    </a:lnTo>
                    <a:lnTo>
                      <a:pt x="42" y="22"/>
                    </a:lnTo>
                    <a:lnTo>
                      <a:pt x="36" y="22"/>
                    </a:lnTo>
                    <a:lnTo>
                      <a:pt x="32" y="16"/>
                    </a:lnTo>
                    <a:lnTo>
                      <a:pt x="28" y="14"/>
                    </a:lnTo>
                    <a:lnTo>
                      <a:pt x="26" y="18"/>
                    </a:lnTo>
                    <a:lnTo>
                      <a:pt x="24" y="18"/>
                    </a:lnTo>
                    <a:lnTo>
                      <a:pt x="24" y="54"/>
                    </a:lnTo>
                    <a:lnTo>
                      <a:pt x="22" y="58"/>
                    </a:lnTo>
                    <a:lnTo>
                      <a:pt x="8" y="66"/>
                    </a:lnTo>
                    <a:lnTo>
                      <a:pt x="4" y="74"/>
                    </a:lnTo>
                    <a:lnTo>
                      <a:pt x="0" y="78"/>
                    </a:lnTo>
                    <a:lnTo>
                      <a:pt x="0" y="86"/>
                    </a:lnTo>
                    <a:lnTo>
                      <a:pt x="6" y="88"/>
                    </a:lnTo>
                    <a:lnTo>
                      <a:pt x="10" y="96"/>
                    </a:lnTo>
                    <a:lnTo>
                      <a:pt x="6" y="104"/>
                    </a:lnTo>
                    <a:lnTo>
                      <a:pt x="6" y="114"/>
                    </a:lnTo>
                    <a:lnTo>
                      <a:pt x="4" y="118"/>
                    </a:lnTo>
                    <a:lnTo>
                      <a:pt x="6" y="126"/>
                    </a:lnTo>
                    <a:lnTo>
                      <a:pt x="4" y="136"/>
                    </a:lnTo>
                    <a:lnTo>
                      <a:pt x="8" y="142"/>
                    </a:lnTo>
                    <a:lnTo>
                      <a:pt x="18" y="146"/>
                    </a:lnTo>
                    <a:lnTo>
                      <a:pt x="22" y="152"/>
                    </a:lnTo>
                    <a:lnTo>
                      <a:pt x="30" y="152"/>
                    </a:lnTo>
                    <a:lnTo>
                      <a:pt x="36" y="154"/>
                    </a:lnTo>
                    <a:lnTo>
                      <a:pt x="46" y="164"/>
                    </a:lnTo>
                    <a:lnTo>
                      <a:pt x="50" y="172"/>
                    </a:lnTo>
                    <a:lnTo>
                      <a:pt x="70" y="186"/>
                    </a:lnTo>
                    <a:lnTo>
                      <a:pt x="74" y="194"/>
                    </a:lnTo>
                    <a:lnTo>
                      <a:pt x="86" y="258"/>
                    </a:lnTo>
                    <a:lnTo>
                      <a:pt x="102" y="262"/>
                    </a:lnTo>
                    <a:lnTo>
                      <a:pt x="106" y="268"/>
                    </a:lnTo>
                    <a:lnTo>
                      <a:pt x="104" y="274"/>
                    </a:lnTo>
                    <a:lnTo>
                      <a:pt x="232" y="264"/>
                    </a:lnTo>
                    <a:lnTo>
                      <a:pt x="224" y="220"/>
                    </a:lnTo>
                    <a:lnTo>
                      <a:pt x="236" y="138"/>
                    </a:lnTo>
                    <a:lnTo>
                      <a:pt x="250" y="98"/>
                    </a:lnTo>
                    <a:lnTo>
                      <a:pt x="246" y="92"/>
                    </a:lnTo>
                    <a:lnTo>
                      <a:pt x="238" y="104"/>
                    </a:lnTo>
                    <a:lnTo>
                      <a:pt x="236" y="118"/>
                    </a:lnTo>
                    <a:lnTo>
                      <a:pt x="230" y="120"/>
                    </a:lnTo>
                    <a:lnTo>
                      <a:pt x="214" y="138"/>
                    </a:lnTo>
                    <a:lnTo>
                      <a:pt x="214" y="134"/>
                    </a:lnTo>
                    <a:lnTo>
                      <a:pt x="220" y="118"/>
                    </a:lnTo>
                    <a:lnTo>
                      <a:pt x="224" y="112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2"/>
                    </a:lnTo>
                    <a:lnTo>
                      <a:pt x="220" y="98"/>
                    </a:lnTo>
                    <a:lnTo>
                      <a:pt x="222" y="88"/>
                    </a:lnTo>
                    <a:lnTo>
                      <a:pt x="222" y="86"/>
                    </a:lnTo>
                    <a:lnTo>
                      <a:pt x="214" y="88"/>
                    </a:lnTo>
                    <a:lnTo>
                      <a:pt x="214" y="82"/>
                    </a:lnTo>
                    <a:lnTo>
                      <a:pt x="216" y="78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4" y="70"/>
                    </a:lnTo>
                    <a:lnTo>
                      <a:pt x="214" y="68"/>
                    </a:lnTo>
                    <a:lnTo>
                      <a:pt x="210" y="64"/>
                    </a:lnTo>
                    <a:lnTo>
                      <a:pt x="200" y="62"/>
                    </a:lnTo>
                    <a:lnTo>
                      <a:pt x="202" y="56"/>
                    </a:lnTo>
                    <a:lnTo>
                      <a:pt x="200" y="54"/>
                    </a:lnTo>
                    <a:lnTo>
                      <a:pt x="182" y="50"/>
                    </a:lnTo>
                    <a:lnTo>
                      <a:pt x="178" y="50"/>
                    </a:lnTo>
                    <a:lnTo>
                      <a:pt x="114" y="34"/>
                    </a:lnTo>
                    <a:lnTo>
                      <a:pt x="110" y="24"/>
                    </a:lnTo>
                    <a:lnTo>
                      <a:pt x="104" y="22"/>
                    </a:lnTo>
                    <a:lnTo>
                      <a:pt x="102" y="22"/>
                    </a:lnTo>
                    <a:lnTo>
                      <a:pt x="102" y="2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" name="Freeform 84"/>
              <p:cNvSpPr>
                <a:spLocks/>
              </p:cNvSpPr>
              <p:nvPr/>
            </p:nvSpPr>
            <p:spPr bwMode="auto">
              <a:xfrm>
                <a:off x="5591175" y="3689350"/>
                <a:ext cx="390525" cy="301625"/>
              </a:xfrm>
              <a:custGeom>
                <a:avLst/>
                <a:gdLst/>
                <a:ahLst/>
                <a:cxnLst>
                  <a:cxn ang="0">
                    <a:pos x="144" y="186"/>
                  </a:cxn>
                  <a:cxn ang="0">
                    <a:pos x="152" y="178"/>
                  </a:cxn>
                  <a:cxn ang="0">
                    <a:pos x="158" y="172"/>
                  </a:cxn>
                  <a:cxn ang="0">
                    <a:pos x="150" y="158"/>
                  </a:cxn>
                  <a:cxn ang="0">
                    <a:pos x="180" y="152"/>
                  </a:cxn>
                  <a:cxn ang="0">
                    <a:pos x="202" y="128"/>
                  </a:cxn>
                  <a:cxn ang="0">
                    <a:pos x="208" y="124"/>
                  </a:cxn>
                  <a:cxn ang="0">
                    <a:pos x="216" y="114"/>
                  </a:cxn>
                  <a:cxn ang="0">
                    <a:pos x="222" y="102"/>
                  </a:cxn>
                  <a:cxn ang="0">
                    <a:pos x="224" y="92"/>
                  </a:cxn>
                  <a:cxn ang="0">
                    <a:pos x="244" y="64"/>
                  </a:cxn>
                  <a:cxn ang="0">
                    <a:pos x="180" y="10"/>
                  </a:cxn>
                  <a:cxn ang="0">
                    <a:pos x="124" y="10"/>
                  </a:cxn>
                  <a:cxn ang="0">
                    <a:pos x="112" y="6"/>
                  </a:cxn>
                  <a:cxn ang="0">
                    <a:pos x="44" y="6"/>
                  </a:cxn>
                  <a:cxn ang="0">
                    <a:pos x="30" y="14"/>
                  </a:cxn>
                  <a:cxn ang="0">
                    <a:pos x="26" y="16"/>
                  </a:cxn>
                  <a:cxn ang="0">
                    <a:pos x="10" y="24"/>
                  </a:cxn>
                  <a:cxn ang="0">
                    <a:pos x="4" y="34"/>
                  </a:cxn>
                  <a:cxn ang="0">
                    <a:pos x="18" y="56"/>
                  </a:cxn>
                  <a:cxn ang="0">
                    <a:pos x="30" y="62"/>
                  </a:cxn>
                  <a:cxn ang="0">
                    <a:pos x="36" y="72"/>
                  </a:cxn>
                  <a:cxn ang="0">
                    <a:pos x="44" y="80"/>
                  </a:cxn>
                  <a:cxn ang="0">
                    <a:pos x="60" y="92"/>
                  </a:cxn>
                  <a:cxn ang="0">
                    <a:pos x="66" y="100"/>
                  </a:cxn>
                  <a:cxn ang="0">
                    <a:pos x="82" y="116"/>
                  </a:cxn>
                  <a:cxn ang="0">
                    <a:pos x="86" y="122"/>
                  </a:cxn>
                  <a:cxn ang="0">
                    <a:pos x="92" y="128"/>
                  </a:cxn>
                  <a:cxn ang="0">
                    <a:pos x="106" y="138"/>
                  </a:cxn>
                  <a:cxn ang="0">
                    <a:pos x="114" y="158"/>
                  </a:cxn>
                  <a:cxn ang="0">
                    <a:pos x="130" y="174"/>
                  </a:cxn>
                  <a:cxn ang="0">
                    <a:pos x="144" y="190"/>
                  </a:cxn>
                </a:cxnLst>
                <a:rect l="0" t="0" r="r" b="b"/>
                <a:pathLst>
                  <a:path w="246" h="190">
                    <a:moveTo>
                      <a:pt x="144" y="190"/>
                    </a:moveTo>
                    <a:lnTo>
                      <a:pt x="144" y="186"/>
                    </a:lnTo>
                    <a:lnTo>
                      <a:pt x="144" y="184"/>
                    </a:lnTo>
                    <a:lnTo>
                      <a:pt x="152" y="178"/>
                    </a:lnTo>
                    <a:lnTo>
                      <a:pt x="156" y="176"/>
                    </a:lnTo>
                    <a:lnTo>
                      <a:pt x="158" y="172"/>
                    </a:lnTo>
                    <a:lnTo>
                      <a:pt x="150" y="160"/>
                    </a:lnTo>
                    <a:lnTo>
                      <a:pt x="150" y="158"/>
                    </a:lnTo>
                    <a:lnTo>
                      <a:pt x="150" y="156"/>
                    </a:lnTo>
                    <a:lnTo>
                      <a:pt x="180" y="152"/>
                    </a:lnTo>
                    <a:lnTo>
                      <a:pt x="184" y="150"/>
                    </a:lnTo>
                    <a:lnTo>
                      <a:pt x="202" y="128"/>
                    </a:lnTo>
                    <a:lnTo>
                      <a:pt x="204" y="128"/>
                    </a:lnTo>
                    <a:lnTo>
                      <a:pt x="208" y="124"/>
                    </a:lnTo>
                    <a:lnTo>
                      <a:pt x="208" y="118"/>
                    </a:lnTo>
                    <a:lnTo>
                      <a:pt x="216" y="114"/>
                    </a:lnTo>
                    <a:lnTo>
                      <a:pt x="220" y="108"/>
                    </a:lnTo>
                    <a:lnTo>
                      <a:pt x="222" y="102"/>
                    </a:lnTo>
                    <a:lnTo>
                      <a:pt x="220" y="96"/>
                    </a:lnTo>
                    <a:lnTo>
                      <a:pt x="224" y="92"/>
                    </a:lnTo>
                    <a:lnTo>
                      <a:pt x="234" y="72"/>
                    </a:lnTo>
                    <a:lnTo>
                      <a:pt x="244" y="64"/>
                    </a:lnTo>
                    <a:lnTo>
                      <a:pt x="246" y="58"/>
                    </a:lnTo>
                    <a:lnTo>
                      <a:pt x="180" y="10"/>
                    </a:lnTo>
                    <a:lnTo>
                      <a:pt x="126" y="20"/>
                    </a:lnTo>
                    <a:lnTo>
                      <a:pt x="124" y="10"/>
                    </a:lnTo>
                    <a:lnTo>
                      <a:pt x="116" y="2"/>
                    </a:lnTo>
                    <a:lnTo>
                      <a:pt x="112" y="6"/>
                    </a:lnTo>
                    <a:lnTo>
                      <a:pt x="110" y="0"/>
                    </a:lnTo>
                    <a:lnTo>
                      <a:pt x="44" y="6"/>
                    </a:lnTo>
                    <a:lnTo>
                      <a:pt x="42" y="10"/>
                    </a:lnTo>
                    <a:lnTo>
                      <a:pt x="30" y="14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30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18" y="56"/>
                    </a:lnTo>
                    <a:lnTo>
                      <a:pt x="26" y="54"/>
                    </a:lnTo>
                    <a:lnTo>
                      <a:pt x="30" y="62"/>
                    </a:lnTo>
                    <a:lnTo>
                      <a:pt x="30" y="62"/>
                    </a:lnTo>
                    <a:lnTo>
                      <a:pt x="36" y="72"/>
                    </a:lnTo>
                    <a:lnTo>
                      <a:pt x="44" y="80"/>
                    </a:lnTo>
                    <a:lnTo>
                      <a:pt x="44" y="80"/>
                    </a:lnTo>
                    <a:lnTo>
                      <a:pt x="46" y="84"/>
                    </a:lnTo>
                    <a:lnTo>
                      <a:pt x="60" y="92"/>
                    </a:lnTo>
                    <a:lnTo>
                      <a:pt x="66" y="100"/>
                    </a:lnTo>
                    <a:lnTo>
                      <a:pt x="66" y="100"/>
                    </a:lnTo>
                    <a:lnTo>
                      <a:pt x="80" y="110"/>
                    </a:lnTo>
                    <a:lnTo>
                      <a:pt x="82" y="116"/>
                    </a:lnTo>
                    <a:lnTo>
                      <a:pt x="86" y="120"/>
                    </a:lnTo>
                    <a:lnTo>
                      <a:pt x="86" y="122"/>
                    </a:lnTo>
                    <a:lnTo>
                      <a:pt x="92" y="124"/>
                    </a:lnTo>
                    <a:lnTo>
                      <a:pt x="92" y="128"/>
                    </a:lnTo>
                    <a:lnTo>
                      <a:pt x="106" y="134"/>
                    </a:lnTo>
                    <a:lnTo>
                      <a:pt x="106" y="138"/>
                    </a:lnTo>
                    <a:lnTo>
                      <a:pt x="114" y="150"/>
                    </a:lnTo>
                    <a:lnTo>
                      <a:pt x="114" y="158"/>
                    </a:lnTo>
                    <a:lnTo>
                      <a:pt x="124" y="162"/>
                    </a:lnTo>
                    <a:lnTo>
                      <a:pt x="130" y="174"/>
                    </a:lnTo>
                    <a:lnTo>
                      <a:pt x="132" y="186"/>
                    </a:lnTo>
                    <a:lnTo>
                      <a:pt x="144" y="19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" name="Freeform 85"/>
              <p:cNvSpPr>
                <a:spLocks/>
              </p:cNvSpPr>
              <p:nvPr/>
            </p:nvSpPr>
            <p:spPr bwMode="auto">
              <a:xfrm>
                <a:off x="6115050" y="3327400"/>
                <a:ext cx="41275" cy="9525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6" y="16"/>
                  </a:cxn>
                  <a:cxn ang="0">
                    <a:pos x="0" y="42"/>
                  </a:cxn>
                  <a:cxn ang="0">
                    <a:pos x="6" y="58"/>
                  </a:cxn>
                  <a:cxn ang="0">
                    <a:pos x="8" y="60"/>
                  </a:cxn>
                  <a:cxn ang="0">
                    <a:pos x="12" y="58"/>
                  </a:cxn>
                  <a:cxn ang="0">
                    <a:pos x="14" y="56"/>
                  </a:cxn>
                  <a:cxn ang="0">
                    <a:pos x="26" y="0"/>
                  </a:cxn>
                  <a:cxn ang="0">
                    <a:pos x="6" y="8"/>
                  </a:cxn>
                </a:cxnLst>
                <a:rect l="0" t="0" r="r" b="b"/>
                <a:pathLst>
                  <a:path w="26" h="60">
                    <a:moveTo>
                      <a:pt x="6" y="8"/>
                    </a:moveTo>
                    <a:lnTo>
                      <a:pt x="10" y="10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0" y="42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2" y="58"/>
                    </a:lnTo>
                    <a:lnTo>
                      <a:pt x="14" y="56"/>
                    </a:lnTo>
                    <a:lnTo>
                      <a:pt x="26" y="0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" name="Freeform 86"/>
              <p:cNvSpPr>
                <a:spLocks/>
              </p:cNvSpPr>
              <p:nvPr/>
            </p:nvSpPr>
            <p:spPr bwMode="auto">
              <a:xfrm>
                <a:off x="6115050" y="3327400"/>
                <a:ext cx="41275" cy="95250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6" y="16"/>
                  </a:cxn>
                  <a:cxn ang="0">
                    <a:pos x="0" y="42"/>
                  </a:cxn>
                  <a:cxn ang="0">
                    <a:pos x="6" y="58"/>
                  </a:cxn>
                  <a:cxn ang="0">
                    <a:pos x="8" y="60"/>
                  </a:cxn>
                  <a:cxn ang="0">
                    <a:pos x="12" y="58"/>
                  </a:cxn>
                  <a:cxn ang="0">
                    <a:pos x="14" y="56"/>
                  </a:cxn>
                  <a:cxn ang="0">
                    <a:pos x="26" y="0"/>
                  </a:cxn>
                  <a:cxn ang="0">
                    <a:pos x="6" y="8"/>
                  </a:cxn>
                </a:cxnLst>
                <a:rect l="0" t="0" r="r" b="b"/>
                <a:pathLst>
                  <a:path w="26" h="60">
                    <a:moveTo>
                      <a:pt x="6" y="8"/>
                    </a:moveTo>
                    <a:lnTo>
                      <a:pt x="10" y="10"/>
                    </a:lnTo>
                    <a:lnTo>
                      <a:pt x="10" y="14"/>
                    </a:lnTo>
                    <a:lnTo>
                      <a:pt x="6" y="16"/>
                    </a:lnTo>
                    <a:lnTo>
                      <a:pt x="0" y="42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2" y="58"/>
                    </a:lnTo>
                    <a:lnTo>
                      <a:pt x="14" y="56"/>
                    </a:lnTo>
                    <a:lnTo>
                      <a:pt x="26" y="0"/>
                    </a:lnTo>
                    <a:lnTo>
                      <a:pt x="6" y="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" name="Freeform 92"/>
              <p:cNvSpPr>
                <a:spLocks/>
              </p:cNvSpPr>
              <p:nvPr/>
            </p:nvSpPr>
            <p:spPr bwMode="auto">
              <a:xfrm>
                <a:off x="5543550" y="3238500"/>
                <a:ext cx="596900" cy="333375"/>
              </a:xfrm>
              <a:custGeom>
                <a:avLst/>
                <a:gdLst/>
                <a:ahLst/>
                <a:cxnLst>
                  <a:cxn ang="0">
                    <a:pos x="98" y="196"/>
                  </a:cxn>
                  <a:cxn ang="0">
                    <a:pos x="26" y="202"/>
                  </a:cxn>
                  <a:cxn ang="0">
                    <a:pos x="38" y="190"/>
                  </a:cxn>
                  <a:cxn ang="0">
                    <a:pos x="44" y="180"/>
                  </a:cxn>
                  <a:cxn ang="0">
                    <a:pos x="76" y="146"/>
                  </a:cxn>
                  <a:cxn ang="0">
                    <a:pos x="76" y="146"/>
                  </a:cxn>
                  <a:cxn ang="0">
                    <a:pos x="78" y="152"/>
                  </a:cxn>
                  <a:cxn ang="0">
                    <a:pos x="84" y="160"/>
                  </a:cxn>
                  <a:cxn ang="0">
                    <a:pos x="104" y="158"/>
                  </a:cxn>
                  <a:cxn ang="0">
                    <a:pos x="114" y="158"/>
                  </a:cxn>
                  <a:cxn ang="0">
                    <a:pos x="130" y="150"/>
                  </a:cxn>
                  <a:cxn ang="0">
                    <a:pos x="130" y="144"/>
                  </a:cxn>
                  <a:cxn ang="0">
                    <a:pos x="144" y="140"/>
                  </a:cxn>
                  <a:cxn ang="0">
                    <a:pos x="156" y="134"/>
                  </a:cxn>
                  <a:cxn ang="0">
                    <a:pos x="158" y="126"/>
                  </a:cxn>
                  <a:cxn ang="0">
                    <a:pos x="164" y="102"/>
                  </a:cxn>
                  <a:cxn ang="0">
                    <a:pos x="170" y="84"/>
                  </a:cxn>
                  <a:cxn ang="0">
                    <a:pos x="174" y="74"/>
                  </a:cxn>
                  <a:cxn ang="0">
                    <a:pos x="180" y="64"/>
                  </a:cxn>
                  <a:cxn ang="0">
                    <a:pos x="192" y="70"/>
                  </a:cxn>
                  <a:cxn ang="0">
                    <a:pos x="208" y="46"/>
                  </a:cxn>
                  <a:cxn ang="0">
                    <a:pos x="214" y="36"/>
                  </a:cxn>
                  <a:cxn ang="0">
                    <a:pos x="226" y="18"/>
                  </a:cxn>
                  <a:cxn ang="0">
                    <a:pos x="252" y="14"/>
                  </a:cxn>
                  <a:cxn ang="0">
                    <a:pos x="264" y="2"/>
                  </a:cxn>
                  <a:cxn ang="0">
                    <a:pos x="268" y="12"/>
                  </a:cxn>
                  <a:cxn ang="0">
                    <a:pos x="280" y="14"/>
                  </a:cxn>
                  <a:cxn ang="0">
                    <a:pos x="288" y="20"/>
                  </a:cxn>
                  <a:cxn ang="0">
                    <a:pos x="290" y="22"/>
                  </a:cxn>
                  <a:cxn ang="0">
                    <a:pos x="294" y="32"/>
                  </a:cxn>
                  <a:cxn ang="0">
                    <a:pos x="290" y="40"/>
                  </a:cxn>
                  <a:cxn ang="0">
                    <a:pos x="286" y="50"/>
                  </a:cxn>
                  <a:cxn ang="0">
                    <a:pos x="288" y="54"/>
                  </a:cxn>
                  <a:cxn ang="0">
                    <a:pos x="314" y="64"/>
                  </a:cxn>
                  <a:cxn ang="0">
                    <a:pos x="340" y="72"/>
                  </a:cxn>
                  <a:cxn ang="0">
                    <a:pos x="342" y="90"/>
                  </a:cxn>
                  <a:cxn ang="0">
                    <a:pos x="342" y="98"/>
                  </a:cxn>
                  <a:cxn ang="0">
                    <a:pos x="350" y="108"/>
                  </a:cxn>
                  <a:cxn ang="0">
                    <a:pos x="344" y="110"/>
                  </a:cxn>
                  <a:cxn ang="0">
                    <a:pos x="348" y="118"/>
                  </a:cxn>
                  <a:cxn ang="0">
                    <a:pos x="354" y="124"/>
                  </a:cxn>
                  <a:cxn ang="0">
                    <a:pos x="342" y="128"/>
                  </a:cxn>
                  <a:cxn ang="0">
                    <a:pos x="348" y="136"/>
                  </a:cxn>
                  <a:cxn ang="0">
                    <a:pos x="354" y="134"/>
                  </a:cxn>
                  <a:cxn ang="0">
                    <a:pos x="372" y="132"/>
                  </a:cxn>
                  <a:cxn ang="0">
                    <a:pos x="338" y="152"/>
                  </a:cxn>
                </a:cxnLst>
                <a:rect l="0" t="0" r="r" b="b"/>
                <a:pathLst>
                  <a:path w="376" h="210">
                    <a:moveTo>
                      <a:pt x="338" y="152"/>
                    </a:moveTo>
                    <a:lnTo>
                      <a:pt x="98" y="196"/>
                    </a:lnTo>
                    <a:lnTo>
                      <a:pt x="0" y="210"/>
                    </a:lnTo>
                    <a:lnTo>
                      <a:pt x="26" y="202"/>
                    </a:lnTo>
                    <a:lnTo>
                      <a:pt x="28" y="194"/>
                    </a:lnTo>
                    <a:lnTo>
                      <a:pt x="38" y="190"/>
                    </a:lnTo>
                    <a:lnTo>
                      <a:pt x="38" y="186"/>
                    </a:lnTo>
                    <a:lnTo>
                      <a:pt x="44" y="180"/>
                    </a:lnTo>
                    <a:lnTo>
                      <a:pt x="44" y="176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6" y="146"/>
                    </a:lnTo>
                    <a:lnTo>
                      <a:pt x="74" y="150"/>
                    </a:lnTo>
                    <a:lnTo>
                      <a:pt x="78" y="152"/>
                    </a:lnTo>
                    <a:lnTo>
                      <a:pt x="78" y="156"/>
                    </a:lnTo>
                    <a:lnTo>
                      <a:pt x="84" y="160"/>
                    </a:lnTo>
                    <a:lnTo>
                      <a:pt x="94" y="164"/>
                    </a:lnTo>
                    <a:lnTo>
                      <a:pt x="104" y="158"/>
                    </a:lnTo>
                    <a:lnTo>
                      <a:pt x="106" y="154"/>
                    </a:lnTo>
                    <a:lnTo>
                      <a:pt x="114" y="158"/>
                    </a:lnTo>
                    <a:lnTo>
                      <a:pt x="128" y="152"/>
                    </a:lnTo>
                    <a:lnTo>
                      <a:pt x="130" y="150"/>
                    </a:lnTo>
                    <a:lnTo>
                      <a:pt x="128" y="146"/>
                    </a:lnTo>
                    <a:lnTo>
                      <a:pt x="130" y="144"/>
                    </a:lnTo>
                    <a:lnTo>
                      <a:pt x="134" y="146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56" y="134"/>
                    </a:lnTo>
                    <a:lnTo>
                      <a:pt x="154" y="132"/>
                    </a:lnTo>
                    <a:lnTo>
                      <a:pt x="158" y="126"/>
                    </a:lnTo>
                    <a:lnTo>
                      <a:pt x="154" y="124"/>
                    </a:lnTo>
                    <a:lnTo>
                      <a:pt x="164" y="102"/>
                    </a:lnTo>
                    <a:lnTo>
                      <a:pt x="166" y="92"/>
                    </a:lnTo>
                    <a:lnTo>
                      <a:pt x="170" y="84"/>
                    </a:lnTo>
                    <a:lnTo>
                      <a:pt x="170" y="82"/>
                    </a:lnTo>
                    <a:lnTo>
                      <a:pt x="174" y="74"/>
                    </a:lnTo>
                    <a:lnTo>
                      <a:pt x="174" y="64"/>
                    </a:lnTo>
                    <a:lnTo>
                      <a:pt x="180" y="64"/>
                    </a:lnTo>
                    <a:lnTo>
                      <a:pt x="182" y="70"/>
                    </a:lnTo>
                    <a:lnTo>
                      <a:pt x="192" y="70"/>
                    </a:lnTo>
                    <a:lnTo>
                      <a:pt x="202" y="42"/>
                    </a:lnTo>
                    <a:lnTo>
                      <a:pt x="208" y="46"/>
                    </a:lnTo>
                    <a:lnTo>
                      <a:pt x="212" y="34"/>
                    </a:lnTo>
                    <a:lnTo>
                      <a:pt x="214" y="36"/>
                    </a:lnTo>
                    <a:lnTo>
                      <a:pt x="218" y="32"/>
                    </a:lnTo>
                    <a:lnTo>
                      <a:pt x="226" y="18"/>
                    </a:lnTo>
                    <a:lnTo>
                      <a:pt x="226" y="0"/>
                    </a:lnTo>
                    <a:lnTo>
                      <a:pt x="252" y="14"/>
                    </a:lnTo>
                    <a:lnTo>
                      <a:pt x="254" y="2"/>
                    </a:lnTo>
                    <a:lnTo>
                      <a:pt x="264" y="2"/>
                    </a:lnTo>
                    <a:lnTo>
                      <a:pt x="268" y="6"/>
                    </a:lnTo>
                    <a:lnTo>
                      <a:pt x="268" y="12"/>
                    </a:lnTo>
                    <a:lnTo>
                      <a:pt x="272" y="14"/>
                    </a:lnTo>
                    <a:lnTo>
                      <a:pt x="280" y="14"/>
                    </a:lnTo>
                    <a:lnTo>
                      <a:pt x="282" y="18"/>
                    </a:lnTo>
                    <a:lnTo>
                      <a:pt x="288" y="20"/>
                    </a:lnTo>
                    <a:lnTo>
                      <a:pt x="290" y="22"/>
                    </a:lnTo>
                    <a:lnTo>
                      <a:pt x="290" y="22"/>
                    </a:lnTo>
                    <a:lnTo>
                      <a:pt x="292" y="24"/>
                    </a:lnTo>
                    <a:lnTo>
                      <a:pt x="294" y="32"/>
                    </a:lnTo>
                    <a:lnTo>
                      <a:pt x="290" y="34"/>
                    </a:lnTo>
                    <a:lnTo>
                      <a:pt x="290" y="40"/>
                    </a:lnTo>
                    <a:lnTo>
                      <a:pt x="288" y="44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304" y="58"/>
                    </a:lnTo>
                    <a:lnTo>
                      <a:pt x="314" y="64"/>
                    </a:lnTo>
                    <a:lnTo>
                      <a:pt x="334" y="68"/>
                    </a:lnTo>
                    <a:lnTo>
                      <a:pt x="340" y="72"/>
                    </a:lnTo>
                    <a:lnTo>
                      <a:pt x="342" y="78"/>
                    </a:lnTo>
                    <a:lnTo>
                      <a:pt x="342" y="90"/>
                    </a:lnTo>
                    <a:lnTo>
                      <a:pt x="338" y="92"/>
                    </a:lnTo>
                    <a:lnTo>
                      <a:pt x="342" y="98"/>
                    </a:lnTo>
                    <a:lnTo>
                      <a:pt x="346" y="100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44" y="110"/>
                    </a:lnTo>
                    <a:lnTo>
                      <a:pt x="344" y="114"/>
                    </a:lnTo>
                    <a:lnTo>
                      <a:pt x="348" y="118"/>
                    </a:lnTo>
                    <a:lnTo>
                      <a:pt x="352" y="120"/>
                    </a:lnTo>
                    <a:lnTo>
                      <a:pt x="354" y="124"/>
                    </a:lnTo>
                    <a:lnTo>
                      <a:pt x="350" y="126"/>
                    </a:lnTo>
                    <a:lnTo>
                      <a:pt x="342" y="128"/>
                    </a:lnTo>
                    <a:lnTo>
                      <a:pt x="342" y="132"/>
                    </a:lnTo>
                    <a:lnTo>
                      <a:pt x="348" y="136"/>
                    </a:lnTo>
                    <a:lnTo>
                      <a:pt x="352" y="136"/>
                    </a:lnTo>
                    <a:lnTo>
                      <a:pt x="354" y="134"/>
                    </a:lnTo>
                    <a:lnTo>
                      <a:pt x="356" y="132"/>
                    </a:lnTo>
                    <a:lnTo>
                      <a:pt x="372" y="132"/>
                    </a:lnTo>
                    <a:lnTo>
                      <a:pt x="376" y="144"/>
                    </a:lnTo>
                    <a:lnTo>
                      <a:pt x="338" y="15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" name="Freeform 94"/>
              <p:cNvSpPr>
                <a:spLocks/>
              </p:cNvSpPr>
              <p:nvPr/>
            </p:nvSpPr>
            <p:spPr bwMode="auto">
              <a:xfrm>
                <a:off x="4619625" y="3238500"/>
                <a:ext cx="504825" cy="4445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14" y="26"/>
                  </a:cxn>
                  <a:cxn ang="0">
                    <a:pos x="16" y="34"/>
                  </a:cxn>
                  <a:cxn ang="0">
                    <a:pos x="30" y="48"/>
                  </a:cxn>
                  <a:cxn ang="0">
                    <a:pos x="40" y="56"/>
                  </a:cxn>
                  <a:cxn ang="0">
                    <a:pos x="30" y="68"/>
                  </a:cxn>
                  <a:cxn ang="0">
                    <a:pos x="42" y="88"/>
                  </a:cxn>
                  <a:cxn ang="0">
                    <a:pos x="54" y="254"/>
                  </a:cxn>
                  <a:cxn ang="0">
                    <a:pos x="274" y="256"/>
                  </a:cxn>
                  <a:cxn ang="0">
                    <a:pos x="260" y="280"/>
                  </a:cxn>
                  <a:cxn ang="0">
                    <a:pos x="298" y="270"/>
                  </a:cxn>
                  <a:cxn ang="0">
                    <a:pos x="300" y="262"/>
                  </a:cxn>
                  <a:cxn ang="0">
                    <a:pos x="300" y="254"/>
                  </a:cxn>
                  <a:cxn ang="0">
                    <a:pos x="302" y="244"/>
                  </a:cxn>
                  <a:cxn ang="0">
                    <a:pos x="308" y="238"/>
                  </a:cxn>
                  <a:cxn ang="0">
                    <a:pos x="318" y="230"/>
                  </a:cxn>
                  <a:cxn ang="0">
                    <a:pos x="314" y="216"/>
                  </a:cxn>
                  <a:cxn ang="0">
                    <a:pos x="308" y="212"/>
                  </a:cxn>
                  <a:cxn ang="0">
                    <a:pos x="306" y="212"/>
                  </a:cxn>
                  <a:cxn ang="0">
                    <a:pos x="298" y="200"/>
                  </a:cxn>
                  <a:cxn ang="0">
                    <a:pos x="296" y="182"/>
                  </a:cxn>
                  <a:cxn ang="0">
                    <a:pos x="276" y="158"/>
                  </a:cxn>
                  <a:cxn ang="0">
                    <a:pos x="254" y="144"/>
                  </a:cxn>
                  <a:cxn ang="0">
                    <a:pos x="262" y="118"/>
                  </a:cxn>
                  <a:cxn ang="0">
                    <a:pos x="264" y="108"/>
                  </a:cxn>
                  <a:cxn ang="0">
                    <a:pos x="256" y="100"/>
                  </a:cxn>
                  <a:cxn ang="0">
                    <a:pos x="244" y="104"/>
                  </a:cxn>
                  <a:cxn ang="0">
                    <a:pos x="236" y="98"/>
                  </a:cxn>
                  <a:cxn ang="0">
                    <a:pos x="220" y="70"/>
                  </a:cxn>
                  <a:cxn ang="0">
                    <a:pos x="204" y="54"/>
                  </a:cxn>
                  <a:cxn ang="0">
                    <a:pos x="198" y="14"/>
                  </a:cxn>
                  <a:cxn ang="0">
                    <a:pos x="156" y="2"/>
                  </a:cxn>
                </a:cxnLst>
                <a:rect l="0" t="0" r="r" b="b"/>
                <a:pathLst>
                  <a:path w="318" h="280">
                    <a:moveTo>
                      <a:pt x="156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2" y="8"/>
                    </a:lnTo>
                    <a:lnTo>
                      <a:pt x="4" y="20"/>
                    </a:lnTo>
                    <a:lnTo>
                      <a:pt x="14" y="26"/>
                    </a:lnTo>
                    <a:lnTo>
                      <a:pt x="12" y="28"/>
                    </a:lnTo>
                    <a:lnTo>
                      <a:pt x="16" y="34"/>
                    </a:lnTo>
                    <a:lnTo>
                      <a:pt x="16" y="38"/>
                    </a:lnTo>
                    <a:lnTo>
                      <a:pt x="30" y="48"/>
                    </a:lnTo>
                    <a:lnTo>
                      <a:pt x="38" y="46"/>
                    </a:lnTo>
                    <a:lnTo>
                      <a:pt x="40" y="56"/>
                    </a:lnTo>
                    <a:lnTo>
                      <a:pt x="36" y="56"/>
                    </a:lnTo>
                    <a:lnTo>
                      <a:pt x="30" y="68"/>
                    </a:lnTo>
                    <a:lnTo>
                      <a:pt x="40" y="78"/>
                    </a:lnTo>
                    <a:lnTo>
                      <a:pt x="42" y="88"/>
                    </a:lnTo>
                    <a:lnTo>
                      <a:pt x="52" y="92"/>
                    </a:lnTo>
                    <a:lnTo>
                      <a:pt x="54" y="254"/>
                    </a:lnTo>
                    <a:lnTo>
                      <a:pt x="270" y="248"/>
                    </a:lnTo>
                    <a:lnTo>
                      <a:pt x="274" y="256"/>
                    </a:lnTo>
                    <a:lnTo>
                      <a:pt x="274" y="262"/>
                    </a:lnTo>
                    <a:lnTo>
                      <a:pt x="260" y="280"/>
                    </a:lnTo>
                    <a:lnTo>
                      <a:pt x="292" y="278"/>
                    </a:lnTo>
                    <a:lnTo>
                      <a:pt x="298" y="270"/>
                    </a:lnTo>
                    <a:lnTo>
                      <a:pt x="294" y="264"/>
                    </a:lnTo>
                    <a:lnTo>
                      <a:pt x="300" y="262"/>
                    </a:lnTo>
                    <a:lnTo>
                      <a:pt x="296" y="258"/>
                    </a:lnTo>
                    <a:lnTo>
                      <a:pt x="300" y="254"/>
                    </a:lnTo>
                    <a:lnTo>
                      <a:pt x="298" y="244"/>
                    </a:lnTo>
                    <a:lnTo>
                      <a:pt x="302" y="244"/>
                    </a:lnTo>
                    <a:lnTo>
                      <a:pt x="302" y="250"/>
                    </a:lnTo>
                    <a:lnTo>
                      <a:pt x="308" y="238"/>
                    </a:lnTo>
                    <a:lnTo>
                      <a:pt x="314" y="242"/>
                    </a:lnTo>
                    <a:lnTo>
                      <a:pt x="318" y="230"/>
                    </a:lnTo>
                    <a:lnTo>
                      <a:pt x="318" y="218"/>
                    </a:lnTo>
                    <a:lnTo>
                      <a:pt x="314" y="216"/>
                    </a:lnTo>
                    <a:lnTo>
                      <a:pt x="310" y="210"/>
                    </a:lnTo>
                    <a:lnTo>
                      <a:pt x="308" y="212"/>
                    </a:lnTo>
                    <a:lnTo>
                      <a:pt x="310" y="216"/>
                    </a:lnTo>
                    <a:lnTo>
                      <a:pt x="306" y="212"/>
                    </a:lnTo>
                    <a:lnTo>
                      <a:pt x="300" y="202"/>
                    </a:lnTo>
                    <a:lnTo>
                      <a:pt x="298" y="200"/>
                    </a:lnTo>
                    <a:lnTo>
                      <a:pt x="302" y="190"/>
                    </a:lnTo>
                    <a:lnTo>
                      <a:pt x="296" y="182"/>
                    </a:lnTo>
                    <a:lnTo>
                      <a:pt x="296" y="174"/>
                    </a:lnTo>
                    <a:lnTo>
                      <a:pt x="276" y="158"/>
                    </a:lnTo>
                    <a:lnTo>
                      <a:pt x="270" y="158"/>
                    </a:lnTo>
                    <a:lnTo>
                      <a:pt x="254" y="144"/>
                    </a:lnTo>
                    <a:lnTo>
                      <a:pt x="254" y="136"/>
                    </a:lnTo>
                    <a:lnTo>
                      <a:pt x="262" y="118"/>
                    </a:lnTo>
                    <a:lnTo>
                      <a:pt x="260" y="112"/>
                    </a:lnTo>
                    <a:lnTo>
                      <a:pt x="264" y="108"/>
                    </a:lnTo>
                    <a:lnTo>
                      <a:pt x="264" y="106"/>
                    </a:lnTo>
                    <a:lnTo>
                      <a:pt x="256" y="100"/>
                    </a:lnTo>
                    <a:lnTo>
                      <a:pt x="248" y="98"/>
                    </a:lnTo>
                    <a:lnTo>
                      <a:pt x="244" y="104"/>
                    </a:lnTo>
                    <a:lnTo>
                      <a:pt x="240" y="104"/>
                    </a:lnTo>
                    <a:lnTo>
                      <a:pt x="236" y="98"/>
                    </a:lnTo>
                    <a:lnTo>
                      <a:pt x="232" y="78"/>
                    </a:lnTo>
                    <a:lnTo>
                      <a:pt x="220" y="70"/>
                    </a:lnTo>
                    <a:lnTo>
                      <a:pt x="216" y="64"/>
                    </a:lnTo>
                    <a:lnTo>
                      <a:pt x="204" y="54"/>
                    </a:lnTo>
                    <a:lnTo>
                      <a:pt x="196" y="30"/>
                    </a:lnTo>
                    <a:lnTo>
                      <a:pt x="198" y="14"/>
                    </a:lnTo>
                    <a:lnTo>
                      <a:pt x="184" y="0"/>
                    </a:lnTo>
                    <a:lnTo>
                      <a:pt x="156" y="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" name="Freeform 96"/>
              <p:cNvSpPr>
                <a:spLocks/>
              </p:cNvSpPr>
              <p:nvPr/>
            </p:nvSpPr>
            <p:spPr bwMode="auto">
              <a:xfrm>
                <a:off x="4073525" y="2393950"/>
                <a:ext cx="498475" cy="327025"/>
              </a:xfrm>
              <a:custGeom>
                <a:avLst/>
                <a:gdLst/>
                <a:ahLst/>
                <a:cxnLst>
                  <a:cxn ang="0">
                    <a:pos x="282" y="20"/>
                  </a:cxn>
                  <a:cxn ang="0">
                    <a:pos x="126" y="10"/>
                  </a:cxn>
                  <a:cxn ang="0">
                    <a:pos x="20" y="0"/>
                  </a:cxn>
                  <a:cxn ang="0">
                    <a:pos x="0" y="186"/>
                  </a:cxn>
                  <a:cxn ang="0">
                    <a:pos x="314" y="206"/>
                  </a:cxn>
                  <a:cxn ang="0">
                    <a:pos x="312" y="182"/>
                  </a:cxn>
                  <a:cxn ang="0">
                    <a:pos x="308" y="176"/>
                  </a:cxn>
                  <a:cxn ang="0">
                    <a:pos x="304" y="162"/>
                  </a:cxn>
                  <a:cxn ang="0">
                    <a:pos x="306" y="146"/>
                  </a:cxn>
                  <a:cxn ang="0">
                    <a:pos x="304" y="144"/>
                  </a:cxn>
                  <a:cxn ang="0">
                    <a:pos x="292" y="46"/>
                  </a:cxn>
                  <a:cxn ang="0">
                    <a:pos x="294" y="38"/>
                  </a:cxn>
                  <a:cxn ang="0">
                    <a:pos x="290" y="20"/>
                  </a:cxn>
                  <a:cxn ang="0">
                    <a:pos x="290" y="20"/>
                  </a:cxn>
                  <a:cxn ang="0">
                    <a:pos x="282" y="20"/>
                  </a:cxn>
                </a:cxnLst>
                <a:rect l="0" t="0" r="r" b="b"/>
                <a:pathLst>
                  <a:path w="314" h="206">
                    <a:moveTo>
                      <a:pt x="282" y="20"/>
                    </a:moveTo>
                    <a:lnTo>
                      <a:pt x="126" y="10"/>
                    </a:lnTo>
                    <a:lnTo>
                      <a:pt x="20" y="0"/>
                    </a:lnTo>
                    <a:lnTo>
                      <a:pt x="0" y="186"/>
                    </a:lnTo>
                    <a:lnTo>
                      <a:pt x="314" y="206"/>
                    </a:lnTo>
                    <a:lnTo>
                      <a:pt x="312" y="182"/>
                    </a:lnTo>
                    <a:lnTo>
                      <a:pt x="308" y="176"/>
                    </a:lnTo>
                    <a:lnTo>
                      <a:pt x="304" y="162"/>
                    </a:lnTo>
                    <a:lnTo>
                      <a:pt x="306" y="146"/>
                    </a:lnTo>
                    <a:lnTo>
                      <a:pt x="304" y="144"/>
                    </a:lnTo>
                    <a:lnTo>
                      <a:pt x="292" y="46"/>
                    </a:lnTo>
                    <a:lnTo>
                      <a:pt x="294" y="38"/>
                    </a:lnTo>
                    <a:lnTo>
                      <a:pt x="290" y="20"/>
                    </a:lnTo>
                    <a:lnTo>
                      <a:pt x="290" y="20"/>
                    </a:lnTo>
                    <a:lnTo>
                      <a:pt x="282" y="2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" name="Freeform 98"/>
              <p:cNvSpPr>
                <a:spLocks/>
              </p:cNvSpPr>
              <p:nvPr/>
            </p:nvSpPr>
            <p:spPr bwMode="auto">
              <a:xfrm>
                <a:off x="2835275" y="2847975"/>
                <a:ext cx="492125" cy="774700"/>
              </a:xfrm>
              <a:custGeom>
                <a:avLst/>
                <a:gdLst/>
                <a:ahLst/>
                <a:cxnLst>
                  <a:cxn ang="0">
                    <a:pos x="156" y="432"/>
                  </a:cxn>
                  <a:cxn ang="0">
                    <a:pos x="0" y="180"/>
                  </a:cxn>
                  <a:cxn ang="0">
                    <a:pos x="52" y="0"/>
                  </a:cxn>
                  <a:cxn ang="0">
                    <a:pos x="310" y="68"/>
                  </a:cxn>
                  <a:cxn ang="0">
                    <a:pos x="236" y="420"/>
                  </a:cxn>
                  <a:cxn ang="0">
                    <a:pos x="230" y="428"/>
                  </a:cxn>
                  <a:cxn ang="0">
                    <a:pos x="228" y="430"/>
                  </a:cxn>
                  <a:cxn ang="0">
                    <a:pos x="224" y="428"/>
                  </a:cxn>
                  <a:cxn ang="0">
                    <a:pos x="220" y="420"/>
                  </a:cxn>
                  <a:cxn ang="0">
                    <a:pos x="216" y="420"/>
                  </a:cxn>
                  <a:cxn ang="0">
                    <a:pos x="212" y="418"/>
                  </a:cxn>
                  <a:cxn ang="0">
                    <a:pos x="204" y="424"/>
                  </a:cxn>
                  <a:cxn ang="0">
                    <a:pos x="200" y="428"/>
                  </a:cxn>
                  <a:cxn ang="0">
                    <a:pos x="202" y="434"/>
                  </a:cxn>
                  <a:cxn ang="0">
                    <a:pos x="200" y="442"/>
                  </a:cxn>
                  <a:cxn ang="0">
                    <a:pos x="198" y="478"/>
                  </a:cxn>
                  <a:cxn ang="0">
                    <a:pos x="194" y="480"/>
                  </a:cxn>
                  <a:cxn ang="0">
                    <a:pos x="194" y="488"/>
                  </a:cxn>
                  <a:cxn ang="0">
                    <a:pos x="156" y="432"/>
                  </a:cxn>
                </a:cxnLst>
                <a:rect l="0" t="0" r="r" b="b"/>
                <a:pathLst>
                  <a:path w="310" h="488">
                    <a:moveTo>
                      <a:pt x="156" y="432"/>
                    </a:moveTo>
                    <a:lnTo>
                      <a:pt x="0" y="180"/>
                    </a:lnTo>
                    <a:lnTo>
                      <a:pt x="52" y="0"/>
                    </a:lnTo>
                    <a:lnTo>
                      <a:pt x="310" y="68"/>
                    </a:lnTo>
                    <a:lnTo>
                      <a:pt x="236" y="420"/>
                    </a:lnTo>
                    <a:lnTo>
                      <a:pt x="230" y="428"/>
                    </a:lnTo>
                    <a:lnTo>
                      <a:pt x="228" y="430"/>
                    </a:lnTo>
                    <a:lnTo>
                      <a:pt x="224" y="428"/>
                    </a:lnTo>
                    <a:lnTo>
                      <a:pt x="220" y="420"/>
                    </a:lnTo>
                    <a:lnTo>
                      <a:pt x="216" y="420"/>
                    </a:lnTo>
                    <a:lnTo>
                      <a:pt x="212" y="418"/>
                    </a:lnTo>
                    <a:lnTo>
                      <a:pt x="204" y="424"/>
                    </a:lnTo>
                    <a:lnTo>
                      <a:pt x="200" y="428"/>
                    </a:lnTo>
                    <a:lnTo>
                      <a:pt x="202" y="434"/>
                    </a:lnTo>
                    <a:lnTo>
                      <a:pt x="200" y="442"/>
                    </a:lnTo>
                    <a:lnTo>
                      <a:pt x="198" y="478"/>
                    </a:lnTo>
                    <a:lnTo>
                      <a:pt x="194" y="480"/>
                    </a:lnTo>
                    <a:lnTo>
                      <a:pt x="194" y="488"/>
                    </a:lnTo>
                    <a:lnTo>
                      <a:pt x="156" y="43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4" name="Freeform 100"/>
              <p:cNvSpPr>
                <a:spLocks/>
              </p:cNvSpPr>
              <p:nvPr/>
            </p:nvSpPr>
            <p:spPr bwMode="auto">
              <a:xfrm>
                <a:off x="3517900" y="2711450"/>
                <a:ext cx="546100" cy="457200"/>
              </a:xfrm>
              <a:custGeom>
                <a:avLst/>
                <a:gdLst/>
                <a:ahLst/>
                <a:cxnLst>
                  <a:cxn ang="0">
                    <a:pos x="306" y="40"/>
                  </a:cxn>
                  <a:cxn ang="0">
                    <a:pos x="46" y="0"/>
                  </a:cxn>
                  <a:cxn ang="0">
                    <a:pos x="0" y="242"/>
                  </a:cxn>
                  <a:cxn ang="0">
                    <a:pos x="90" y="258"/>
                  </a:cxn>
                  <a:cxn ang="0">
                    <a:pos x="318" y="288"/>
                  </a:cxn>
                  <a:cxn ang="0">
                    <a:pos x="344" y="44"/>
                  </a:cxn>
                  <a:cxn ang="0">
                    <a:pos x="306" y="40"/>
                  </a:cxn>
                </a:cxnLst>
                <a:rect l="0" t="0" r="r" b="b"/>
                <a:pathLst>
                  <a:path w="344" h="288">
                    <a:moveTo>
                      <a:pt x="306" y="40"/>
                    </a:moveTo>
                    <a:lnTo>
                      <a:pt x="46" y="0"/>
                    </a:lnTo>
                    <a:lnTo>
                      <a:pt x="0" y="242"/>
                    </a:lnTo>
                    <a:lnTo>
                      <a:pt x="90" y="258"/>
                    </a:lnTo>
                    <a:lnTo>
                      <a:pt x="318" y="288"/>
                    </a:lnTo>
                    <a:lnTo>
                      <a:pt x="344" y="44"/>
                    </a:lnTo>
                    <a:lnTo>
                      <a:pt x="306" y="4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5" name="Rectangle 101"/>
              <p:cNvSpPr>
                <a:spLocks noChangeArrowheads="1"/>
              </p:cNvSpPr>
              <p:nvPr/>
            </p:nvSpPr>
            <p:spPr bwMode="auto">
              <a:xfrm>
                <a:off x="5521325" y="3048000"/>
                <a:ext cx="1588" cy="1588"/>
              </a:xfrm>
              <a:prstGeom prst="rect">
                <a:avLst/>
              </a:prstGeom>
              <a:grpFill/>
              <a:ln w="2">
                <a:solidFill>
                  <a:srgbClr val="231F2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6" name="Freeform 103"/>
              <p:cNvSpPr>
                <a:spLocks/>
              </p:cNvSpPr>
              <p:nvPr/>
            </p:nvSpPr>
            <p:spPr bwMode="auto">
              <a:xfrm>
                <a:off x="6146800" y="3613150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0" y="16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7" name="Freeform 104"/>
              <p:cNvSpPr>
                <a:spLocks/>
              </p:cNvSpPr>
              <p:nvPr/>
            </p:nvSpPr>
            <p:spPr bwMode="auto">
              <a:xfrm>
                <a:off x="6146800" y="3613150"/>
                <a:ext cx="25400" cy="254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2" y="16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0" y="16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0" y="1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Freeform 105"/>
              <p:cNvSpPr>
                <a:spLocks/>
              </p:cNvSpPr>
              <p:nvPr/>
            </p:nvSpPr>
            <p:spPr bwMode="auto">
              <a:xfrm>
                <a:off x="6162675" y="3524250"/>
                <a:ext cx="28575" cy="85725"/>
              </a:xfrm>
              <a:custGeom>
                <a:avLst/>
                <a:gdLst/>
                <a:ahLst/>
                <a:cxnLst>
                  <a:cxn ang="0">
                    <a:pos x="8" y="52"/>
                  </a:cxn>
                  <a:cxn ang="0">
                    <a:pos x="10" y="54"/>
                  </a:cxn>
                  <a:cxn ang="0">
                    <a:pos x="18" y="50"/>
                  </a:cxn>
                  <a:cxn ang="0">
                    <a:pos x="18" y="2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4" y="24"/>
                  </a:cxn>
                  <a:cxn ang="0">
                    <a:pos x="16" y="46"/>
                  </a:cxn>
                  <a:cxn ang="0">
                    <a:pos x="8" y="52"/>
                  </a:cxn>
                </a:cxnLst>
                <a:rect l="0" t="0" r="r" b="b"/>
                <a:pathLst>
                  <a:path w="18" h="54">
                    <a:moveTo>
                      <a:pt x="8" y="52"/>
                    </a:moveTo>
                    <a:lnTo>
                      <a:pt x="10" y="54"/>
                    </a:lnTo>
                    <a:lnTo>
                      <a:pt x="18" y="50"/>
                    </a:lnTo>
                    <a:lnTo>
                      <a:pt x="18" y="2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4" y="24"/>
                    </a:lnTo>
                    <a:lnTo>
                      <a:pt x="16" y="46"/>
                    </a:lnTo>
                    <a:lnTo>
                      <a:pt x="8" y="52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106"/>
              <p:cNvSpPr>
                <a:spLocks/>
              </p:cNvSpPr>
              <p:nvPr/>
            </p:nvSpPr>
            <p:spPr bwMode="auto">
              <a:xfrm>
                <a:off x="6162675" y="3524250"/>
                <a:ext cx="28575" cy="85725"/>
              </a:xfrm>
              <a:custGeom>
                <a:avLst/>
                <a:gdLst/>
                <a:ahLst/>
                <a:cxnLst>
                  <a:cxn ang="0">
                    <a:pos x="8" y="52"/>
                  </a:cxn>
                  <a:cxn ang="0">
                    <a:pos x="10" y="54"/>
                  </a:cxn>
                  <a:cxn ang="0">
                    <a:pos x="18" y="50"/>
                  </a:cxn>
                  <a:cxn ang="0">
                    <a:pos x="18" y="24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4" y="24"/>
                  </a:cxn>
                  <a:cxn ang="0">
                    <a:pos x="16" y="46"/>
                  </a:cxn>
                  <a:cxn ang="0">
                    <a:pos x="8" y="52"/>
                  </a:cxn>
                </a:cxnLst>
                <a:rect l="0" t="0" r="r" b="b"/>
                <a:pathLst>
                  <a:path w="18" h="54">
                    <a:moveTo>
                      <a:pt x="8" y="52"/>
                    </a:moveTo>
                    <a:lnTo>
                      <a:pt x="10" y="54"/>
                    </a:lnTo>
                    <a:lnTo>
                      <a:pt x="18" y="50"/>
                    </a:lnTo>
                    <a:lnTo>
                      <a:pt x="18" y="2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4" y="24"/>
                    </a:lnTo>
                    <a:lnTo>
                      <a:pt x="16" y="46"/>
                    </a:lnTo>
                    <a:lnTo>
                      <a:pt x="8" y="5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107"/>
              <p:cNvSpPr>
                <a:spLocks/>
              </p:cNvSpPr>
              <p:nvPr/>
            </p:nvSpPr>
            <p:spPr bwMode="auto">
              <a:xfrm>
                <a:off x="6391275" y="2908300"/>
                <a:ext cx="28575" cy="222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10"/>
                  </a:cxn>
                  <a:cxn ang="0">
                    <a:pos x="0" y="10"/>
                  </a:cxn>
                </a:cxnLst>
                <a:rect l="0" t="0" r="r" b="b"/>
                <a:pathLst>
                  <a:path w="18" h="14">
                    <a:moveTo>
                      <a:pt x="0" y="10"/>
                    </a:moveTo>
                    <a:lnTo>
                      <a:pt x="6" y="14"/>
                    </a:lnTo>
                    <a:lnTo>
                      <a:pt x="8" y="10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108"/>
              <p:cNvSpPr>
                <a:spLocks/>
              </p:cNvSpPr>
              <p:nvPr/>
            </p:nvSpPr>
            <p:spPr bwMode="auto">
              <a:xfrm>
                <a:off x="6391275" y="2908300"/>
                <a:ext cx="28575" cy="22225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4"/>
                  </a:cxn>
                  <a:cxn ang="0">
                    <a:pos x="8" y="10"/>
                  </a:cxn>
                  <a:cxn ang="0">
                    <a:pos x="16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4" y="4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4" y="10"/>
                  </a:cxn>
                  <a:cxn ang="0">
                    <a:pos x="0" y="10"/>
                  </a:cxn>
                </a:cxnLst>
                <a:rect l="0" t="0" r="r" b="b"/>
                <a:pathLst>
                  <a:path w="18" h="14">
                    <a:moveTo>
                      <a:pt x="0" y="10"/>
                    </a:moveTo>
                    <a:lnTo>
                      <a:pt x="6" y="14"/>
                    </a:lnTo>
                    <a:lnTo>
                      <a:pt x="8" y="10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10"/>
                    </a:lnTo>
                    <a:lnTo>
                      <a:pt x="0" y="10"/>
                    </a:lnTo>
                  </a:path>
                </a:pathLst>
              </a:custGeom>
              <a:grpFill/>
              <a:ln w="2">
                <a:solidFill>
                  <a:srgbClr val="231F2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109"/>
              <p:cNvSpPr>
                <a:spLocks/>
              </p:cNvSpPr>
              <p:nvPr/>
            </p:nvSpPr>
            <p:spPr bwMode="auto">
              <a:xfrm>
                <a:off x="6435725" y="2905125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2"/>
                  </a:cxn>
                  <a:cxn ang="0">
                    <a:pos x="12" y="10"/>
                  </a:cxn>
                  <a:cxn ang="0">
                    <a:pos x="12" y="6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6" y="12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110"/>
              <p:cNvSpPr>
                <a:spLocks/>
              </p:cNvSpPr>
              <p:nvPr/>
            </p:nvSpPr>
            <p:spPr bwMode="auto">
              <a:xfrm>
                <a:off x="6435725" y="2905125"/>
                <a:ext cx="19050" cy="1905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2"/>
                  </a:cxn>
                  <a:cxn ang="0">
                    <a:pos x="12" y="10"/>
                  </a:cxn>
                  <a:cxn ang="0">
                    <a:pos x="12" y="6"/>
                  </a:cxn>
                  <a:cxn ang="0">
                    <a:pos x="8" y="0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0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lnTo>
                      <a:pt x="6" y="12"/>
                    </a:lnTo>
                    <a:lnTo>
                      <a:pt x="12" y="10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0"/>
                    </a:lnTo>
                  </a:path>
                </a:pathLst>
              </a:custGeom>
              <a:grpFill/>
              <a:ln w="2">
                <a:solidFill>
                  <a:srgbClr val="231F2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112"/>
              <p:cNvSpPr>
                <a:spLocks/>
              </p:cNvSpPr>
              <p:nvPr/>
            </p:nvSpPr>
            <p:spPr bwMode="auto">
              <a:xfrm>
                <a:off x="6191250" y="2781300"/>
                <a:ext cx="260350" cy="133350"/>
              </a:xfrm>
              <a:custGeom>
                <a:avLst/>
                <a:gdLst/>
                <a:ahLst/>
                <a:cxnLst>
                  <a:cxn ang="0">
                    <a:pos x="2" y="82"/>
                  </a:cxn>
                  <a:cxn ang="0">
                    <a:pos x="0" y="82"/>
                  </a:cxn>
                  <a:cxn ang="0">
                    <a:pos x="0" y="38"/>
                  </a:cxn>
                  <a:cxn ang="0">
                    <a:pos x="84" y="14"/>
                  </a:cxn>
                  <a:cxn ang="0">
                    <a:pos x="98" y="0"/>
                  </a:cxn>
                  <a:cxn ang="0">
                    <a:pos x="102" y="0"/>
                  </a:cxn>
                  <a:cxn ang="0">
                    <a:pos x="116" y="14"/>
                  </a:cxn>
                  <a:cxn ang="0">
                    <a:pos x="112" y="18"/>
                  </a:cxn>
                  <a:cxn ang="0">
                    <a:pos x="110" y="24"/>
                  </a:cxn>
                  <a:cxn ang="0">
                    <a:pos x="108" y="26"/>
                  </a:cxn>
                  <a:cxn ang="0">
                    <a:pos x="108" y="30"/>
                  </a:cxn>
                  <a:cxn ang="0">
                    <a:pos x="108" y="34"/>
                  </a:cxn>
                  <a:cxn ang="0">
                    <a:pos x="110" y="36"/>
                  </a:cxn>
                  <a:cxn ang="0">
                    <a:pos x="118" y="38"/>
                  </a:cxn>
                  <a:cxn ang="0">
                    <a:pos x="122" y="40"/>
                  </a:cxn>
                  <a:cxn ang="0">
                    <a:pos x="126" y="50"/>
                  </a:cxn>
                  <a:cxn ang="0">
                    <a:pos x="130" y="50"/>
                  </a:cxn>
                  <a:cxn ang="0">
                    <a:pos x="136" y="58"/>
                  </a:cxn>
                  <a:cxn ang="0">
                    <a:pos x="154" y="60"/>
                  </a:cxn>
                  <a:cxn ang="0">
                    <a:pos x="158" y="58"/>
                  </a:cxn>
                  <a:cxn ang="0">
                    <a:pos x="160" y="54"/>
                  </a:cxn>
                  <a:cxn ang="0">
                    <a:pos x="156" y="44"/>
                  </a:cxn>
                  <a:cxn ang="0">
                    <a:pos x="158" y="44"/>
                  </a:cxn>
                  <a:cxn ang="0">
                    <a:pos x="160" y="44"/>
                  </a:cxn>
                  <a:cxn ang="0">
                    <a:pos x="164" y="56"/>
                  </a:cxn>
                  <a:cxn ang="0">
                    <a:pos x="164" y="58"/>
                  </a:cxn>
                  <a:cxn ang="0">
                    <a:pos x="156" y="66"/>
                  </a:cxn>
                  <a:cxn ang="0">
                    <a:pos x="152" y="68"/>
                  </a:cxn>
                  <a:cxn ang="0">
                    <a:pos x="142" y="74"/>
                  </a:cxn>
                  <a:cxn ang="0">
                    <a:pos x="138" y="74"/>
                  </a:cxn>
                  <a:cxn ang="0">
                    <a:pos x="134" y="70"/>
                  </a:cxn>
                  <a:cxn ang="0">
                    <a:pos x="132" y="70"/>
                  </a:cxn>
                  <a:cxn ang="0">
                    <a:pos x="122" y="80"/>
                  </a:cxn>
                  <a:cxn ang="0">
                    <a:pos x="116" y="82"/>
                  </a:cxn>
                  <a:cxn ang="0">
                    <a:pos x="114" y="84"/>
                  </a:cxn>
                  <a:cxn ang="0">
                    <a:pos x="110" y="76"/>
                  </a:cxn>
                  <a:cxn ang="0">
                    <a:pos x="98" y="72"/>
                  </a:cxn>
                  <a:cxn ang="0">
                    <a:pos x="96" y="66"/>
                  </a:cxn>
                  <a:cxn ang="0">
                    <a:pos x="94" y="66"/>
                  </a:cxn>
                  <a:cxn ang="0">
                    <a:pos x="92" y="58"/>
                  </a:cxn>
                  <a:cxn ang="0">
                    <a:pos x="32" y="74"/>
                  </a:cxn>
                  <a:cxn ang="0">
                    <a:pos x="32" y="76"/>
                  </a:cxn>
                  <a:cxn ang="0">
                    <a:pos x="30" y="74"/>
                  </a:cxn>
                  <a:cxn ang="0">
                    <a:pos x="2" y="82"/>
                  </a:cxn>
                </a:cxnLst>
                <a:rect l="0" t="0" r="r" b="b"/>
                <a:pathLst>
                  <a:path w="164" h="84">
                    <a:moveTo>
                      <a:pt x="2" y="82"/>
                    </a:moveTo>
                    <a:lnTo>
                      <a:pt x="0" y="82"/>
                    </a:lnTo>
                    <a:lnTo>
                      <a:pt x="0" y="38"/>
                    </a:lnTo>
                    <a:lnTo>
                      <a:pt x="84" y="14"/>
                    </a:lnTo>
                    <a:lnTo>
                      <a:pt x="98" y="0"/>
                    </a:lnTo>
                    <a:lnTo>
                      <a:pt x="102" y="0"/>
                    </a:lnTo>
                    <a:lnTo>
                      <a:pt x="116" y="14"/>
                    </a:lnTo>
                    <a:lnTo>
                      <a:pt x="112" y="18"/>
                    </a:lnTo>
                    <a:lnTo>
                      <a:pt x="110" y="24"/>
                    </a:lnTo>
                    <a:lnTo>
                      <a:pt x="108" y="26"/>
                    </a:lnTo>
                    <a:lnTo>
                      <a:pt x="108" y="30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8" y="38"/>
                    </a:lnTo>
                    <a:lnTo>
                      <a:pt x="122" y="40"/>
                    </a:lnTo>
                    <a:lnTo>
                      <a:pt x="126" y="50"/>
                    </a:lnTo>
                    <a:lnTo>
                      <a:pt x="130" y="50"/>
                    </a:lnTo>
                    <a:lnTo>
                      <a:pt x="136" y="58"/>
                    </a:lnTo>
                    <a:lnTo>
                      <a:pt x="154" y="60"/>
                    </a:lnTo>
                    <a:lnTo>
                      <a:pt x="158" y="58"/>
                    </a:lnTo>
                    <a:lnTo>
                      <a:pt x="160" y="54"/>
                    </a:lnTo>
                    <a:lnTo>
                      <a:pt x="156" y="44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64" y="56"/>
                    </a:lnTo>
                    <a:lnTo>
                      <a:pt x="164" y="58"/>
                    </a:lnTo>
                    <a:lnTo>
                      <a:pt x="156" y="66"/>
                    </a:lnTo>
                    <a:lnTo>
                      <a:pt x="152" y="68"/>
                    </a:lnTo>
                    <a:lnTo>
                      <a:pt x="142" y="74"/>
                    </a:lnTo>
                    <a:lnTo>
                      <a:pt x="138" y="74"/>
                    </a:lnTo>
                    <a:lnTo>
                      <a:pt x="134" y="70"/>
                    </a:lnTo>
                    <a:lnTo>
                      <a:pt x="132" y="70"/>
                    </a:lnTo>
                    <a:lnTo>
                      <a:pt x="122" y="80"/>
                    </a:lnTo>
                    <a:lnTo>
                      <a:pt x="116" y="82"/>
                    </a:lnTo>
                    <a:lnTo>
                      <a:pt x="114" y="84"/>
                    </a:lnTo>
                    <a:lnTo>
                      <a:pt x="110" y="76"/>
                    </a:lnTo>
                    <a:lnTo>
                      <a:pt x="98" y="72"/>
                    </a:lnTo>
                    <a:lnTo>
                      <a:pt x="96" y="66"/>
                    </a:lnTo>
                    <a:lnTo>
                      <a:pt x="94" y="66"/>
                    </a:lnTo>
                    <a:lnTo>
                      <a:pt x="92" y="58"/>
                    </a:lnTo>
                    <a:lnTo>
                      <a:pt x="32" y="74"/>
                    </a:lnTo>
                    <a:lnTo>
                      <a:pt x="32" y="76"/>
                    </a:lnTo>
                    <a:lnTo>
                      <a:pt x="30" y="74"/>
                    </a:lnTo>
                    <a:lnTo>
                      <a:pt x="2" y="8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116"/>
              <p:cNvSpPr>
                <a:spLocks/>
              </p:cNvSpPr>
              <p:nvPr/>
            </p:nvSpPr>
            <p:spPr bwMode="auto">
              <a:xfrm>
                <a:off x="5102225" y="3340100"/>
                <a:ext cx="561975" cy="288925"/>
              </a:xfrm>
              <a:custGeom>
                <a:avLst/>
                <a:gdLst/>
                <a:ahLst/>
                <a:cxnLst>
                  <a:cxn ang="0">
                    <a:pos x="304" y="138"/>
                  </a:cxn>
                  <a:cxn ang="0">
                    <a:pos x="316" y="126"/>
                  </a:cxn>
                  <a:cxn ang="0">
                    <a:pos x="322" y="116"/>
                  </a:cxn>
                  <a:cxn ang="0">
                    <a:pos x="354" y="82"/>
                  </a:cxn>
                  <a:cxn ang="0">
                    <a:pos x="346" y="80"/>
                  </a:cxn>
                  <a:cxn ang="0">
                    <a:pos x="336" y="76"/>
                  </a:cxn>
                  <a:cxn ang="0">
                    <a:pos x="326" y="60"/>
                  </a:cxn>
                  <a:cxn ang="0">
                    <a:pos x="316" y="48"/>
                  </a:cxn>
                  <a:cxn ang="0">
                    <a:pos x="316" y="32"/>
                  </a:cxn>
                  <a:cxn ang="0">
                    <a:pos x="310" y="26"/>
                  </a:cxn>
                  <a:cxn ang="0">
                    <a:pos x="300" y="14"/>
                  </a:cxn>
                  <a:cxn ang="0">
                    <a:pos x="288" y="24"/>
                  </a:cxn>
                  <a:cxn ang="0">
                    <a:pos x="272" y="20"/>
                  </a:cxn>
                  <a:cxn ang="0">
                    <a:pos x="266" y="26"/>
                  </a:cxn>
                  <a:cxn ang="0">
                    <a:pos x="254" y="18"/>
                  </a:cxn>
                  <a:cxn ang="0">
                    <a:pos x="232" y="6"/>
                  </a:cxn>
                  <a:cxn ang="0">
                    <a:pos x="216" y="4"/>
                  </a:cxn>
                  <a:cxn ang="0">
                    <a:pos x="204" y="6"/>
                  </a:cxn>
                  <a:cxn ang="0">
                    <a:pos x="206" y="16"/>
                  </a:cxn>
                  <a:cxn ang="0">
                    <a:pos x="210" y="24"/>
                  </a:cxn>
                  <a:cxn ang="0">
                    <a:pos x="194" y="30"/>
                  </a:cxn>
                  <a:cxn ang="0">
                    <a:pos x="180" y="30"/>
                  </a:cxn>
                  <a:cxn ang="0">
                    <a:pos x="174" y="48"/>
                  </a:cxn>
                  <a:cxn ang="0">
                    <a:pos x="164" y="60"/>
                  </a:cxn>
                  <a:cxn ang="0">
                    <a:pos x="162" y="74"/>
                  </a:cxn>
                  <a:cxn ang="0">
                    <a:pos x="146" y="74"/>
                  </a:cxn>
                  <a:cxn ang="0">
                    <a:pos x="140" y="66"/>
                  </a:cxn>
                  <a:cxn ang="0">
                    <a:pos x="136" y="72"/>
                  </a:cxn>
                  <a:cxn ang="0">
                    <a:pos x="134" y="78"/>
                  </a:cxn>
                  <a:cxn ang="0">
                    <a:pos x="132" y="86"/>
                  </a:cxn>
                  <a:cxn ang="0">
                    <a:pos x="128" y="86"/>
                  </a:cxn>
                  <a:cxn ang="0">
                    <a:pos x="120" y="82"/>
                  </a:cxn>
                  <a:cxn ang="0">
                    <a:pos x="106" y="96"/>
                  </a:cxn>
                  <a:cxn ang="0">
                    <a:pos x="84" y="90"/>
                  </a:cxn>
                  <a:cxn ang="0">
                    <a:pos x="84" y="92"/>
                  </a:cxn>
                  <a:cxn ang="0">
                    <a:pos x="80" y="90"/>
                  </a:cxn>
                  <a:cxn ang="0">
                    <a:pos x="70" y="90"/>
                  </a:cxn>
                  <a:cxn ang="0">
                    <a:pos x="70" y="96"/>
                  </a:cxn>
                  <a:cxn ang="0">
                    <a:pos x="62" y="98"/>
                  </a:cxn>
                  <a:cxn ang="0">
                    <a:pos x="62" y="118"/>
                  </a:cxn>
                  <a:cxn ang="0">
                    <a:pos x="42" y="132"/>
                  </a:cxn>
                  <a:cxn ang="0">
                    <a:pos x="42" y="146"/>
                  </a:cxn>
                  <a:cxn ang="0">
                    <a:pos x="12" y="146"/>
                  </a:cxn>
                  <a:cxn ang="0">
                    <a:pos x="14" y="166"/>
                  </a:cxn>
                  <a:cxn ang="0">
                    <a:pos x="4" y="174"/>
                  </a:cxn>
                  <a:cxn ang="0">
                    <a:pos x="68" y="178"/>
                  </a:cxn>
                  <a:cxn ang="0">
                    <a:pos x="76" y="166"/>
                  </a:cxn>
                  <a:cxn ang="0">
                    <a:pos x="138" y="164"/>
                  </a:cxn>
                  <a:cxn ang="0">
                    <a:pos x="208" y="154"/>
                  </a:cxn>
                </a:cxnLst>
                <a:rect l="0" t="0" r="r" b="b"/>
                <a:pathLst>
                  <a:path w="354" h="182">
                    <a:moveTo>
                      <a:pt x="208" y="154"/>
                    </a:moveTo>
                    <a:lnTo>
                      <a:pt x="304" y="138"/>
                    </a:lnTo>
                    <a:lnTo>
                      <a:pt x="306" y="130"/>
                    </a:lnTo>
                    <a:lnTo>
                      <a:pt x="316" y="126"/>
                    </a:lnTo>
                    <a:lnTo>
                      <a:pt x="316" y="122"/>
                    </a:lnTo>
                    <a:lnTo>
                      <a:pt x="322" y="116"/>
                    </a:lnTo>
                    <a:lnTo>
                      <a:pt x="322" y="112"/>
                    </a:lnTo>
                    <a:lnTo>
                      <a:pt x="354" y="82"/>
                    </a:lnTo>
                    <a:lnTo>
                      <a:pt x="354" y="82"/>
                    </a:lnTo>
                    <a:lnTo>
                      <a:pt x="346" y="80"/>
                    </a:lnTo>
                    <a:lnTo>
                      <a:pt x="342" y="78"/>
                    </a:lnTo>
                    <a:lnTo>
                      <a:pt x="336" y="76"/>
                    </a:lnTo>
                    <a:lnTo>
                      <a:pt x="334" y="70"/>
                    </a:lnTo>
                    <a:lnTo>
                      <a:pt x="326" y="60"/>
                    </a:lnTo>
                    <a:lnTo>
                      <a:pt x="326" y="58"/>
                    </a:lnTo>
                    <a:lnTo>
                      <a:pt x="316" y="48"/>
                    </a:lnTo>
                    <a:lnTo>
                      <a:pt x="318" y="42"/>
                    </a:lnTo>
                    <a:lnTo>
                      <a:pt x="316" y="32"/>
                    </a:lnTo>
                    <a:lnTo>
                      <a:pt x="316" y="32"/>
                    </a:lnTo>
                    <a:lnTo>
                      <a:pt x="310" y="26"/>
                    </a:lnTo>
                    <a:lnTo>
                      <a:pt x="304" y="24"/>
                    </a:lnTo>
                    <a:lnTo>
                      <a:pt x="300" y="14"/>
                    </a:lnTo>
                    <a:lnTo>
                      <a:pt x="294" y="16"/>
                    </a:lnTo>
                    <a:lnTo>
                      <a:pt x="288" y="24"/>
                    </a:lnTo>
                    <a:lnTo>
                      <a:pt x="282" y="26"/>
                    </a:lnTo>
                    <a:lnTo>
                      <a:pt x="272" y="20"/>
                    </a:lnTo>
                    <a:lnTo>
                      <a:pt x="266" y="22"/>
                    </a:lnTo>
                    <a:lnTo>
                      <a:pt x="266" y="26"/>
                    </a:lnTo>
                    <a:lnTo>
                      <a:pt x="260" y="26"/>
                    </a:lnTo>
                    <a:lnTo>
                      <a:pt x="254" y="18"/>
                    </a:lnTo>
                    <a:lnTo>
                      <a:pt x="238" y="18"/>
                    </a:lnTo>
                    <a:lnTo>
                      <a:pt x="232" y="6"/>
                    </a:lnTo>
                    <a:lnTo>
                      <a:pt x="224" y="2"/>
                    </a:lnTo>
                    <a:lnTo>
                      <a:pt x="216" y="4"/>
                    </a:lnTo>
                    <a:lnTo>
                      <a:pt x="212" y="0"/>
                    </a:lnTo>
                    <a:lnTo>
                      <a:pt x="204" y="6"/>
                    </a:lnTo>
                    <a:lnTo>
                      <a:pt x="208" y="12"/>
                    </a:lnTo>
                    <a:lnTo>
                      <a:pt x="206" y="16"/>
                    </a:lnTo>
                    <a:lnTo>
                      <a:pt x="210" y="16"/>
                    </a:lnTo>
                    <a:lnTo>
                      <a:pt x="210" y="24"/>
                    </a:lnTo>
                    <a:lnTo>
                      <a:pt x="202" y="24"/>
                    </a:lnTo>
                    <a:lnTo>
                      <a:pt x="194" y="30"/>
                    </a:lnTo>
                    <a:lnTo>
                      <a:pt x="188" y="28"/>
                    </a:lnTo>
                    <a:lnTo>
                      <a:pt x="180" y="30"/>
                    </a:lnTo>
                    <a:lnTo>
                      <a:pt x="182" y="42"/>
                    </a:lnTo>
                    <a:lnTo>
                      <a:pt x="174" y="48"/>
                    </a:lnTo>
                    <a:lnTo>
                      <a:pt x="172" y="58"/>
                    </a:lnTo>
                    <a:lnTo>
                      <a:pt x="164" y="60"/>
                    </a:lnTo>
                    <a:lnTo>
                      <a:pt x="162" y="66"/>
                    </a:lnTo>
                    <a:lnTo>
                      <a:pt x="162" y="74"/>
                    </a:lnTo>
                    <a:lnTo>
                      <a:pt x="156" y="80"/>
                    </a:lnTo>
                    <a:lnTo>
                      <a:pt x="146" y="74"/>
                    </a:lnTo>
                    <a:lnTo>
                      <a:pt x="144" y="70"/>
                    </a:lnTo>
                    <a:lnTo>
                      <a:pt x="140" y="66"/>
                    </a:lnTo>
                    <a:lnTo>
                      <a:pt x="142" y="70"/>
                    </a:lnTo>
                    <a:lnTo>
                      <a:pt x="136" y="72"/>
                    </a:lnTo>
                    <a:lnTo>
                      <a:pt x="138" y="74"/>
                    </a:lnTo>
                    <a:lnTo>
                      <a:pt x="134" y="78"/>
                    </a:lnTo>
                    <a:lnTo>
                      <a:pt x="134" y="84"/>
                    </a:lnTo>
                    <a:lnTo>
                      <a:pt x="132" y="86"/>
                    </a:lnTo>
                    <a:lnTo>
                      <a:pt x="130" y="90"/>
                    </a:lnTo>
                    <a:lnTo>
                      <a:pt x="128" y="86"/>
                    </a:lnTo>
                    <a:lnTo>
                      <a:pt x="124" y="86"/>
                    </a:lnTo>
                    <a:lnTo>
                      <a:pt x="120" y="82"/>
                    </a:lnTo>
                    <a:lnTo>
                      <a:pt x="110" y="88"/>
                    </a:lnTo>
                    <a:lnTo>
                      <a:pt x="106" y="96"/>
                    </a:lnTo>
                    <a:lnTo>
                      <a:pt x="92" y="88"/>
                    </a:lnTo>
                    <a:lnTo>
                      <a:pt x="84" y="90"/>
                    </a:lnTo>
                    <a:lnTo>
                      <a:pt x="84" y="86"/>
                    </a:lnTo>
                    <a:lnTo>
                      <a:pt x="84" y="92"/>
                    </a:lnTo>
                    <a:lnTo>
                      <a:pt x="82" y="96"/>
                    </a:lnTo>
                    <a:lnTo>
                      <a:pt x="80" y="90"/>
                    </a:lnTo>
                    <a:lnTo>
                      <a:pt x="74" y="92"/>
                    </a:lnTo>
                    <a:lnTo>
                      <a:pt x="70" y="90"/>
                    </a:lnTo>
                    <a:lnTo>
                      <a:pt x="68" y="92"/>
                    </a:lnTo>
                    <a:lnTo>
                      <a:pt x="70" y="96"/>
                    </a:lnTo>
                    <a:lnTo>
                      <a:pt x="66" y="100"/>
                    </a:lnTo>
                    <a:lnTo>
                      <a:pt x="62" y="98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44" y="124"/>
                    </a:lnTo>
                    <a:lnTo>
                      <a:pt x="42" y="132"/>
                    </a:lnTo>
                    <a:lnTo>
                      <a:pt x="48" y="140"/>
                    </a:lnTo>
                    <a:lnTo>
                      <a:pt x="42" y="146"/>
                    </a:lnTo>
                    <a:lnTo>
                      <a:pt x="20" y="136"/>
                    </a:lnTo>
                    <a:lnTo>
                      <a:pt x="12" y="146"/>
                    </a:lnTo>
                    <a:lnTo>
                      <a:pt x="14" y="154"/>
                    </a:lnTo>
                    <a:lnTo>
                      <a:pt x="14" y="166"/>
                    </a:lnTo>
                    <a:lnTo>
                      <a:pt x="10" y="178"/>
                    </a:lnTo>
                    <a:lnTo>
                      <a:pt x="4" y="174"/>
                    </a:lnTo>
                    <a:lnTo>
                      <a:pt x="0" y="182"/>
                    </a:lnTo>
                    <a:lnTo>
                      <a:pt x="68" y="178"/>
                    </a:lnTo>
                    <a:lnTo>
                      <a:pt x="66" y="166"/>
                    </a:lnTo>
                    <a:lnTo>
                      <a:pt x="76" y="166"/>
                    </a:lnTo>
                    <a:lnTo>
                      <a:pt x="78" y="168"/>
                    </a:lnTo>
                    <a:lnTo>
                      <a:pt x="138" y="164"/>
                    </a:lnTo>
                    <a:lnTo>
                      <a:pt x="142" y="160"/>
                    </a:lnTo>
                    <a:lnTo>
                      <a:pt x="208" y="15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118"/>
              <p:cNvSpPr>
                <a:spLocks/>
              </p:cNvSpPr>
              <p:nvPr/>
            </p:nvSpPr>
            <p:spPr bwMode="auto">
              <a:xfrm>
                <a:off x="5511800" y="3467100"/>
                <a:ext cx="660400" cy="314325"/>
              </a:xfrm>
              <a:custGeom>
                <a:avLst/>
                <a:gdLst/>
                <a:ahLst/>
                <a:cxnLst>
                  <a:cxn ang="0">
                    <a:pos x="118" y="52"/>
                  </a:cxn>
                  <a:cxn ang="0">
                    <a:pos x="118" y="64"/>
                  </a:cxn>
                  <a:cxn ang="0">
                    <a:pos x="118" y="72"/>
                  </a:cxn>
                  <a:cxn ang="0">
                    <a:pos x="108" y="76"/>
                  </a:cxn>
                  <a:cxn ang="0">
                    <a:pos x="96" y="88"/>
                  </a:cxn>
                  <a:cxn ang="0">
                    <a:pos x="80" y="102"/>
                  </a:cxn>
                  <a:cxn ang="0">
                    <a:pos x="70" y="100"/>
                  </a:cxn>
                  <a:cxn ang="0">
                    <a:pos x="64" y="104"/>
                  </a:cxn>
                  <a:cxn ang="0">
                    <a:pos x="60" y="116"/>
                  </a:cxn>
                  <a:cxn ang="0">
                    <a:pos x="38" y="132"/>
                  </a:cxn>
                  <a:cxn ang="0">
                    <a:pos x="18" y="138"/>
                  </a:cxn>
                  <a:cxn ang="0">
                    <a:pos x="10" y="154"/>
                  </a:cxn>
                  <a:cxn ang="0">
                    <a:pos x="0" y="158"/>
                  </a:cxn>
                  <a:cxn ang="0">
                    <a:pos x="60" y="164"/>
                  </a:cxn>
                  <a:cxn ang="0">
                    <a:pos x="78" y="158"/>
                  </a:cxn>
                  <a:cxn ang="0">
                    <a:pos x="92" y="150"/>
                  </a:cxn>
                  <a:cxn ang="0">
                    <a:pos x="160" y="140"/>
                  </a:cxn>
                  <a:cxn ang="0">
                    <a:pos x="166" y="142"/>
                  </a:cxn>
                  <a:cxn ang="0">
                    <a:pos x="176" y="160"/>
                  </a:cxn>
                  <a:cxn ang="0">
                    <a:pos x="296" y="198"/>
                  </a:cxn>
                  <a:cxn ang="0">
                    <a:pos x="332" y="180"/>
                  </a:cxn>
                  <a:cxn ang="0">
                    <a:pos x="340" y="156"/>
                  </a:cxn>
                  <a:cxn ang="0">
                    <a:pos x="380" y="132"/>
                  </a:cxn>
                  <a:cxn ang="0">
                    <a:pos x="392" y="116"/>
                  </a:cxn>
                  <a:cxn ang="0">
                    <a:pos x="384" y="110"/>
                  </a:cxn>
                  <a:cxn ang="0">
                    <a:pos x="380" y="114"/>
                  </a:cxn>
                  <a:cxn ang="0">
                    <a:pos x="378" y="106"/>
                  </a:cxn>
                  <a:cxn ang="0">
                    <a:pos x="382" y="98"/>
                  </a:cxn>
                  <a:cxn ang="0">
                    <a:pos x="382" y="90"/>
                  </a:cxn>
                  <a:cxn ang="0">
                    <a:pos x="378" y="84"/>
                  </a:cxn>
                  <a:cxn ang="0">
                    <a:pos x="386" y="84"/>
                  </a:cxn>
                  <a:cxn ang="0">
                    <a:pos x="392" y="86"/>
                  </a:cxn>
                  <a:cxn ang="0">
                    <a:pos x="406" y="80"/>
                  </a:cxn>
                  <a:cxn ang="0">
                    <a:pos x="416" y="64"/>
                  </a:cxn>
                  <a:cxn ang="0">
                    <a:pos x="408" y="46"/>
                  </a:cxn>
                  <a:cxn ang="0">
                    <a:pos x="402" y="62"/>
                  </a:cxn>
                  <a:cxn ang="0">
                    <a:pos x="396" y="48"/>
                  </a:cxn>
                  <a:cxn ang="0">
                    <a:pos x="368" y="56"/>
                  </a:cxn>
                  <a:cxn ang="0">
                    <a:pos x="364" y="32"/>
                  </a:cxn>
                  <a:cxn ang="0">
                    <a:pos x="374" y="46"/>
                  </a:cxn>
                  <a:cxn ang="0">
                    <a:pos x="390" y="34"/>
                  </a:cxn>
                  <a:cxn ang="0">
                    <a:pos x="392" y="30"/>
                  </a:cxn>
                  <a:cxn ang="0">
                    <a:pos x="404" y="32"/>
                  </a:cxn>
                  <a:cxn ang="0">
                    <a:pos x="408" y="36"/>
                  </a:cxn>
                  <a:cxn ang="0">
                    <a:pos x="400" y="26"/>
                  </a:cxn>
                  <a:cxn ang="0">
                    <a:pos x="396" y="16"/>
                  </a:cxn>
                  <a:cxn ang="0">
                    <a:pos x="358" y="8"/>
                  </a:cxn>
                </a:cxnLst>
                <a:rect l="0" t="0" r="r" b="b"/>
                <a:pathLst>
                  <a:path w="416" h="198">
                    <a:moveTo>
                      <a:pt x="358" y="8"/>
                    </a:moveTo>
                    <a:lnTo>
                      <a:pt x="118" y="52"/>
                    </a:lnTo>
                    <a:lnTo>
                      <a:pt x="116" y="62"/>
                    </a:lnTo>
                    <a:lnTo>
                      <a:pt x="118" y="64"/>
                    </a:lnTo>
                    <a:lnTo>
                      <a:pt x="116" y="70"/>
                    </a:lnTo>
                    <a:lnTo>
                      <a:pt x="118" y="72"/>
                    </a:lnTo>
                    <a:lnTo>
                      <a:pt x="112" y="72"/>
                    </a:lnTo>
                    <a:lnTo>
                      <a:pt x="108" y="76"/>
                    </a:lnTo>
                    <a:lnTo>
                      <a:pt x="102" y="90"/>
                    </a:lnTo>
                    <a:lnTo>
                      <a:pt x="96" y="88"/>
                    </a:lnTo>
                    <a:lnTo>
                      <a:pt x="92" y="90"/>
                    </a:lnTo>
                    <a:lnTo>
                      <a:pt x="80" y="102"/>
                    </a:lnTo>
                    <a:lnTo>
                      <a:pt x="76" y="96"/>
                    </a:lnTo>
                    <a:lnTo>
                      <a:pt x="70" y="100"/>
                    </a:lnTo>
                    <a:lnTo>
                      <a:pt x="68" y="106"/>
                    </a:lnTo>
                    <a:lnTo>
                      <a:pt x="64" y="104"/>
                    </a:lnTo>
                    <a:lnTo>
                      <a:pt x="64" y="110"/>
                    </a:lnTo>
                    <a:lnTo>
                      <a:pt x="60" y="116"/>
                    </a:lnTo>
                    <a:lnTo>
                      <a:pt x="52" y="118"/>
                    </a:lnTo>
                    <a:lnTo>
                      <a:pt x="38" y="132"/>
                    </a:lnTo>
                    <a:lnTo>
                      <a:pt x="26" y="134"/>
                    </a:lnTo>
                    <a:lnTo>
                      <a:pt x="18" y="138"/>
                    </a:lnTo>
                    <a:lnTo>
                      <a:pt x="12" y="144"/>
                    </a:lnTo>
                    <a:lnTo>
                      <a:pt x="10" y="154"/>
                    </a:lnTo>
                    <a:lnTo>
                      <a:pt x="4" y="156"/>
                    </a:lnTo>
                    <a:lnTo>
                      <a:pt x="0" y="158"/>
                    </a:lnTo>
                    <a:lnTo>
                      <a:pt x="0" y="172"/>
                    </a:lnTo>
                    <a:lnTo>
                      <a:pt x="60" y="164"/>
                    </a:lnTo>
                    <a:lnTo>
                      <a:pt x="76" y="156"/>
                    </a:lnTo>
                    <a:lnTo>
                      <a:pt x="78" y="158"/>
                    </a:lnTo>
                    <a:lnTo>
                      <a:pt x="80" y="154"/>
                    </a:lnTo>
                    <a:lnTo>
                      <a:pt x="92" y="150"/>
                    </a:lnTo>
                    <a:lnTo>
                      <a:pt x="94" y="146"/>
                    </a:lnTo>
                    <a:lnTo>
                      <a:pt x="160" y="140"/>
                    </a:lnTo>
                    <a:lnTo>
                      <a:pt x="162" y="146"/>
                    </a:lnTo>
                    <a:lnTo>
                      <a:pt x="166" y="142"/>
                    </a:lnTo>
                    <a:lnTo>
                      <a:pt x="174" y="150"/>
                    </a:lnTo>
                    <a:lnTo>
                      <a:pt x="176" y="160"/>
                    </a:lnTo>
                    <a:lnTo>
                      <a:pt x="230" y="150"/>
                    </a:lnTo>
                    <a:lnTo>
                      <a:pt x="296" y="198"/>
                    </a:lnTo>
                    <a:lnTo>
                      <a:pt x="316" y="192"/>
                    </a:lnTo>
                    <a:lnTo>
                      <a:pt x="332" y="180"/>
                    </a:lnTo>
                    <a:lnTo>
                      <a:pt x="332" y="174"/>
                    </a:lnTo>
                    <a:lnTo>
                      <a:pt x="340" y="156"/>
                    </a:lnTo>
                    <a:lnTo>
                      <a:pt x="362" y="138"/>
                    </a:lnTo>
                    <a:lnTo>
                      <a:pt x="380" y="132"/>
                    </a:lnTo>
                    <a:lnTo>
                      <a:pt x="392" y="122"/>
                    </a:lnTo>
                    <a:lnTo>
                      <a:pt x="392" y="116"/>
                    </a:lnTo>
                    <a:lnTo>
                      <a:pt x="392" y="110"/>
                    </a:lnTo>
                    <a:lnTo>
                      <a:pt x="384" y="110"/>
                    </a:lnTo>
                    <a:lnTo>
                      <a:pt x="380" y="112"/>
                    </a:lnTo>
                    <a:lnTo>
                      <a:pt x="380" y="114"/>
                    </a:lnTo>
                    <a:lnTo>
                      <a:pt x="378" y="112"/>
                    </a:lnTo>
                    <a:lnTo>
                      <a:pt x="378" y="106"/>
                    </a:lnTo>
                    <a:lnTo>
                      <a:pt x="382" y="102"/>
                    </a:lnTo>
                    <a:lnTo>
                      <a:pt x="382" y="98"/>
                    </a:lnTo>
                    <a:lnTo>
                      <a:pt x="386" y="92"/>
                    </a:lnTo>
                    <a:lnTo>
                      <a:pt x="382" y="90"/>
                    </a:lnTo>
                    <a:lnTo>
                      <a:pt x="366" y="86"/>
                    </a:lnTo>
                    <a:lnTo>
                      <a:pt x="378" y="84"/>
                    </a:lnTo>
                    <a:lnTo>
                      <a:pt x="382" y="78"/>
                    </a:lnTo>
                    <a:lnTo>
                      <a:pt x="386" y="84"/>
                    </a:lnTo>
                    <a:lnTo>
                      <a:pt x="388" y="84"/>
                    </a:lnTo>
                    <a:lnTo>
                      <a:pt x="392" y="86"/>
                    </a:lnTo>
                    <a:lnTo>
                      <a:pt x="402" y="84"/>
                    </a:lnTo>
                    <a:lnTo>
                      <a:pt x="406" y="80"/>
                    </a:lnTo>
                    <a:lnTo>
                      <a:pt x="412" y="68"/>
                    </a:lnTo>
                    <a:lnTo>
                      <a:pt x="416" y="64"/>
                    </a:lnTo>
                    <a:lnTo>
                      <a:pt x="412" y="50"/>
                    </a:lnTo>
                    <a:lnTo>
                      <a:pt x="408" y="46"/>
                    </a:lnTo>
                    <a:lnTo>
                      <a:pt x="402" y="62"/>
                    </a:lnTo>
                    <a:lnTo>
                      <a:pt x="402" y="62"/>
                    </a:lnTo>
                    <a:lnTo>
                      <a:pt x="398" y="58"/>
                    </a:lnTo>
                    <a:lnTo>
                      <a:pt x="396" y="48"/>
                    </a:lnTo>
                    <a:lnTo>
                      <a:pt x="374" y="56"/>
                    </a:lnTo>
                    <a:lnTo>
                      <a:pt x="368" y="56"/>
                    </a:lnTo>
                    <a:lnTo>
                      <a:pt x="364" y="36"/>
                    </a:lnTo>
                    <a:lnTo>
                      <a:pt x="364" y="32"/>
                    </a:lnTo>
                    <a:lnTo>
                      <a:pt x="370" y="44"/>
                    </a:lnTo>
                    <a:lnTo>
                      <a:pt x="374" y="46"/>
                    </a:lnTo>
                    <a:lnTo>
                      <a:pt x="378" y="46"/>
                    </a:lnTo>
                    <a:lnTo>
                      <a:pt x="390" y="34"/>
                    </a:lnTo>
                    <a:lnTo>
                      <a:pt x="392" y="34"/>
                    </a:lnTo>
                    <a:lnTo>
                      <a:pt x="392" y="30"/>
                    </a:lnTo>
                    <a:lnTo>
                      <a:pt x="398" y="32"/>
                    </a:lnTo>
                    <a:lnTo>
                      <a:pt x="404" y="32"/>
                    </a:lnTo>
                    <a:lnTo>
                      <a:pt x="408" y="38"/>
                    </a:lnTo>
                    <a:lnTo>
                      <a:pt x="408" y="36"/>
                    </a:lnTo>
                    <a:lnTo>
                      <a:pt x="404" y="30"/>
                    </a:lnTo>
                    <a:lnTo>
                      <a:pt x="400" y="26"/>
                    </a:lnTo>
                    <a:lnTo>
                      <a:pt x="398" y="18"/>
                    </a:lnTo>
                    <a:lnTo>
                      <a:pt x="396" y="16"/>
                    </a:lnTo>
                    <a:lnTo>
                      <a:pt x="396" y="0"/>
                    </a:lnTo>
                    <a:lnTo>
                      <a:pt x="358" y="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120"/>
              <p:cNvSpPr>
                <a:spLocks/>
              </p:cNvSpPr>
              <p:nvPr/>
            </p:nvSpPr>
            <p:spPr bwMode="auto">
              <a:xfrm>
                <a:off x="5210175" y="3749675"/>
                <a:ext cx="288925" cy="479425"/>
              </a:xfrm>
              <a:custGeom>
                <a:avLst/>
                <a:gdLst/>
                <a:ahLst/>
                <a:cxnLst>
                  <a:cxn ang="0">
                    <a:pos x="8" y="296"/>
                  </a:cxn>
                  <a:cxn ang="0">
                    <a:pos x="16" y="296"/>
                  </a:cxn>
                  <a:cxn ang="0">
                    <a:pos x="20" y="294"/>
                  </a:cxn>
                  <a:cxn ang="0">
                    <a:pos x="26" y="262"/>
                  </a:cxn>
                  <a:cxn ang="0">
                    <a:pos x="32" y="294"/>
                  </a:cxn>
                  <a:cxn ang="0">
                    <a:pos x="30" y="300"/>
                  </a:cxn>
                  <a:cxn ang="0">
                    <a:pos x="32" y="302"/>
                  </a:cxn>
                  <a:cxn ang="0">
                    <a:pos x="60" y="294"/>
                  </a:cxn>
                  <a:cxn ang="0">
                    <a:pos x="58" y="284"/>
                  </a:cxn>
                  <a:cxn ang="0">
                    <a:pos x="58" y="276"/>
                  </a:cxn>
                  <a:cxn ang="0">
                    <a:pos x="46" y="264"/>
                  </a:cxn>
                  <a:cxn ang="0">
                    <a:pos x="46" y="256"/>
                  </a:cxn>
                  <a:cxn ang="0">
                    <a:pos x="182" y="242"/>
                  </a:cxn>
                  <a:cxn ang="0">
                    <a:pos x="176" y="232"/>
                  </a:cxn>
                  <a:cxn ang="0">
                    <a:pos x="176" y="198"/>
                  </a:cxn>
                  <a:cxn ang="0">
                    <a:pos x="172" y="188"/>
                  </a:cxn>
                  <a:cxn ang="0">
                    <a:pos x="172" y="174"/>
                  </a:cxn>
                  <a:cxn ang="0">
                    <a:pos x="180" y="164"/>
                  </a:cxn>
                  <a:cxn ang="0">
                    <a:pos x="174" y="160"/>
                  </a:cxn>
                  <a:cxn ang="0">
                    <a:pos x="176" y="156"/>
                  </a:cxn>
                  <a:cxn ang="0">
                    <a:pos x="166" y="142"/>
                  </a:cxn>
                  <a:cxn ang="0">
                    <a:pos x="126" y="0"/>
                  </a:cxn>
                  <a:cxn ang="0">
                    <a:pos x="0" y="12"/>
                  </a:cxn>
                  <a:cxn ang="0">
                    <a:pos x="6" y="18"/>
                  </a:cxn>
                  <a:cxn ang="0">
                    <a:pos x="8" y="296"/>
                  </a:cxn>
                </a:cxnLst>
                <a:rect l="0" t="0" r="r" b="b"/>
                <a:pathLst>
                  <a:path w="182" h="302">
                    <a:moveTo>
                      <a:pt x="8" y="296"/>
                    </a:moveTo>
                    <a:lnTo>
                      <a:pt x="16" y="296"/>
                    </a:lnTo>
                    <a:lnTo>
                      <a:pt x="20" y="294"/>
                    </a:lnTo>
                    <a:lnTo>
                      <a:pt x="26" y="262"/>
                    </a:lnTo>
                    <a:lnTo>
                      <a:pt x="32" y="294"/>
                    </a:lnTo>
                    <a:lnTo>
                      <a:pt x="30" y="300"/>
                    </a:lnTo>
                    <a:lnTo>
                      <a:pt x="32" y="302"/>
                    </a:lnTo>
                    <a:lnTo>
                      <a:pt x="60" y="294"/>
                    </a:lnTo>
                    <a:lnTo>
                      <a:pt x="58" y="284"/>
                    </a:lnTo>
                    <a:lnTo>
                      <a:pt x="58" y="276"/>
                    </a:lnTo>
                    <a:lnTo>
                      <a:pt x="46" y="264"/>
                    </a:lnTo>
                    <a:lnTo>
                      <a:pt x="46" y="256"/>
                    </a:lnTo>
                    <a:lnTo>
                      <a:pt x="182" y="242"/>
                    </a:lnTo>
                    <a:lnTo>
                      <a:pt x="176" y="232"/>
                    </a:lnTo>
                    <a:lnTo>
                      <a:pt x="176" y="198"/>
                    </a:lnTo>
                    <a:lnTo>
                      <a:pt x="172" y="188"/>
                    </a:lnTo>
                    <a:lnTo>
                      <a:pt x="172" y="174"/>
                    </a:lnTo>
                    <a:lnTo>
                      <a:pt x="180" y="164"/>
                    </a:lnTo>
                    <a:lnTo>
                      <a:pt x="174" y="160"/>
                    </a:lnTo>
                    <a:lnTo>
                      <a:pt x="176" y="156"/>
                    </a:lnTo>
                    <a:lnTo>
                      <a:pt x="166" y="142"/>
                    </a:lnTo>
                    <a:lnTo>
                      <a:pt x="12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8" y="296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122"/>
              <p:cNvSpPr>
                <a:spLocks/>
              </p:cNvSpPr>
              <p:nvPr/>
            </p:nvSpPr>
            <p:spPr bwMode="auto">
              <a:xfrm>
                <a:off x="4705350" y="3632200"/>
                <a:ext cx="384175" cy="352425"/>
              </a:xfrm>
              <a:custGeom>
                <a:avLst/>
                <a:gdLst/>
                <a:ahLst/>
                <a:cxnLst>
                  <a:cxn ang="0">
                    <a:pos x="174" y="2"/>
                  </a:cxn>
                  <a:cxn ang="0">
                    <a:pos x="0" y="6"/>
                  </a:cxn>
                  <a:cxn ang="0">
                    <a:pos x="8" y="182"/>
                  </a:cxn>
                  <a:cxn ang="0">
                    <a:pos x="12" y="188"/>
                  </a:cxn>
                  <a:cxn ang="0">
                    <a:pos x="22" y="186"/>
                  </a:cxn>
                  <a:cxn ang="0">
                    <a:pos x="28" y="188"/>
                  </a:cxn>
                  <a:cxn ang="0">
                    <a:pos x="30" y="222"/>
                  </a:cxn>
                  <a:cxn ang="0">
                    <a:pos x="176" y="218"/>
                  </a:cxn>
                  <a:cxn ang="0">
                    <a:pos x="176" y="210"/>
                  </a:cxn>
                  <a:cxn ang="0">
                    <a:pos x="178" y="208"/>
                  </a:cxn>
                  <a:cxn ang="0">
                    <a:pos x="178" y="202"/>
                  </a:cxn>
                  <a:cxn ang="0">
                    <a:pos x="174" y="198"/>
                  </a:cxn>
                  <a:cxn ang="0">
                    <a:pos x="176" y="188"/>
                  </a:cxn>
                  <a:cxn ang="0">
                    <a:pos x="170" y="184"/>
                  </a:cxn>
                  <a:cxn ang="0">
                    <a:pos x="174" y="182"/>
                  </a:cxn>
                  <a:cxn ang="0">
                    <a:pos x="174" y="180"/>
                  </a:cxn>
                  <a:cxn ang="0">
                    <a:pos x="170" y="176"/>
                  </a:cxn>
                  <a:cxn ang="0">
                    <a:pos x="178" y="170"/>
                  </a:cxn>
                  <a:cxn ang="0">
                    <a:pos x="180" y="160"/>
                  </a:cxn>
                  <a:cxn ang="0">
                    <a:pos x="176" y="158"/>
                  </a:cxn>
                  <a:cxn ang="0">
                    <a:pos x="186" y="152"/>
                  </a:cxn>
                  <a:cxn ang="0">
                    <a:pos x="188" y="150"/>
                  </a:cxn>
                  <a:cxn ang="0">
                    <a:pos x="182" y="146"/>
                  </a:cxn>
                  <a:cxn ang="0">
                    <a:pos x="188" y="144"/>
                  </a:cxn>
                  <a:cxn ang="0">
                    <a:pos x="190" y="138"/>
                  </a:cxn>
                  <a:cxn ang="0">
                    <a:pos x="192" y="138"/>
                  </a:cxn>
                  <a:cxn ang="0">
                    <a:pos x="192" y="132"/>
                  </a:cxn>
                  <a:cxn ang="0">
                    <a:pos x="200" y="130"/>
                  </a:cxn>
                  <a:cxn ang="0">
                    <a:pos x="200" y="116"/>
                  </a:cxn>
                  <a:cxn ang="0">
                    <a:pos x="202" y="110"/>
                  </a:cxn>
                  <a:cxn ang="0">
                    <a:pos x="206" y="110"/>
                  </a:cxn>
                  <a:cxn ang="0">
                    <a:pos x="206" y="104"/>
                  </a:cxn>
                  <a:cxn ang="0">
                    <a:pos x="216" y="98"/>
                  </a:cxn>
                  <a:cxn ang="0">
                    <a:pos x="212" y="92"/>
                  </a:cxn>
                  <a:cxn ang="0">
                    <a:pos x="218" y="90"/>
                  </a:cxn>
                  <a:cxn ang="0">
                    <a:pos x="218" y="86"/>
                  </a:cxn>
                  <a:cxn ang="0">
                    <a:pos x="224" y="84"/>
                  </a:cxn>
                  <a:cxn ang="0">
                    <a:pos x="222" y="72"/>
                  </a:cxn>
                  <a:cxn ang="0">
                    <a:pos x="226" y="60"/>
                  </a:cxn>
                  <a:cxn ang="0">
                    <a:pos x="230" y="60"/>
                  </a:cxn>
                  <a:cxn ang="0">
                    <a:pos x="228" y="56"/>
                  </a:cxn>
                  <a:cxn ang="0">
                    <a:pos x="232" y="54"/>
                  </a:cxn>
                  <a:cxn ang="0">
                    <a:pos x="228" y="48"/>
                  </a:cxn>
                  <a:cxn ang="0">
                    <a:pos x="238" y="42"/>
                  </a:cxn>
                  <a:cxn ang="0">
                    <a:pos x="240" y="40"/>
                  </a:cxn>
                  <a:cxn ang="0">
                    <a:pos x="236" y="38"/>
                  </a:cxn>
                  <a:cxn ang="0">
                    <a:pos x="242" y="36"/>
                  </a:cxn>
                  <a:cxn ang="0">
                    <a:pos x="238" y="30"/>
                  </a:cxn>
                  <a:cxn ang="0">
                    <a:pos x="206" y="32"/>
                  </a:cxn>
                  <a:cxn ang="0">
                    <a:pos x="220" y="14"/>
                  </a:cxn>
                  <a:cxn ang="0">
                    <a:pos x="220" y="8"/>
                  </a:cxn>
                  <a:cxn ang="0">
                    <a:pos x="216" y="0"/>
                  </a:cxn>
                  <a:cxn ang="0">
                    <a:pos x="174" y="2"/>
                  </a:cxn>
                </a:cxnLst>
                <a:rect l="0" t="0" r="r" b="b"/>
                <a:pathLst>
                  <a:path w="242" h="222">
                    <a:moveTo>
                      <a:pt x="174" y="2"/>
                    </a:moveTo>
                    <a:lnTo>
                      <a:pt x="0" y="6"/>
                    </a:lnTo>
                    <a:lnTo>
                      <a:pt x="8" y="182"/>
                    </a:lnTo>
                    <a:lnTo>
                      <a:pt x="12" y="188"/>
                    </a:lnTo>
                    <a:lnTo>
                      <a:pt x="22" y="186"/>
                    </a:lnTo>
                    <a:lnTo>
                      <a:pt x="28" y="188"/>
                    </a:lnTo>
                    <a:lnTo>
                      <a:pt x="30" y="222"/>
                    </a:lnTo>
                    <a:lnTo>
                      <a:pt x="176" y="218"/>
                    </a:lnTo>
                    <a:lnTo>
                      <a:pt x="176" y="210"/>
                    </a:lnTo>
                    <a:lnTo>
                      <a:pt x="178" y="208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6" y="188"/>
                    </a:lnTo>
                    <a:lnTo>
                      <a:pt x="170" y="184"/>
                    </a:lnTo>
                    <a:lnTo>
                      <a:pt x="174" y="182"/>
                    </a:lnTo>
                    <a:lnTo>
                      <a:pt x="174" y="180"/>
                    </a:lnTo>
                    <a:lnTo>
                      <a:pt x="170" y="176"/>
                    </a:lnTo>
                    <a:lnTo>
                      <a:pt x="178" y="170"/>
                    </a:lnTo>
                    <a:lnTo>
                      <a:pt x="180" y="160"/>
                    </a:lnTo>
                    <a:lnTo>
                      <a:pt x="176" y="158"/>
                    </a:lnTo>
                    <a:lnTo>
                      <a:pt x="186" y="152"/>
                    </a:lnTo>
                    <a:lnTo>
                      <a:pt x="188" y="150"/>
                    </a:lnTo>
                    <a:lnTo>
                      <a:pt x="182" y="146"/>
                    </a:lnTo>
                    <a:lnTo>
                      <a:pt x="188" y="144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2" y="132"/>
                    </a:lnTo>
                    <a:lnTo>
                      <a:pt x="200" y="130"/>
                    </a:lnTo>
                    <a:lnTo>
                      <a:pt x="200" y="116"/>
                    </a:lnTo>
                    <a:lnTo>
                      <a:pt x="202" y="110"/>
                    </a:lnTo>
                    <a:lnTo>
                      <a:pt x="206" y="110"/>
                    </a:lnTo>
                    <a:lnTo>
                      <a:pt x="206" y="104"/>
                    </a:lnTo>
                    <a:lnTo>
                      <a:pt x="216" y="98"/>
                    </a:lnTo>
                    <a:lnTo>
                      <a:pt x="212" y="92"/>
                    </a:lnTo>
                    <a:lnTo>
                      <a:pt x="218" y="90"/>
                    </a:lnTo>
                    <a:lnTo>
                      <a:pt x="218" y="86"/>
                    </a:lnTo>
                    <a:lnTo>
                      <a:pt x="224" y="84"/>
                    </a:lnTo>
                    <a:lnTo>
                      <a:pt x="222" y="72"/>
                    </a:lnTo>
                    <a:lnTo>
                      <a:pt x="226" y="60"/>
                    </a:lnTo>
                    <a:lnTo>
                      <a:pt x="230" y="60"/>
                    </a:lnTo>
                    <a:lnTo>
                      <a:pt x="228" y="56"/>
                    </a:lnTo>
                    <a:lnTo>
                      <a:pt x="232" y="54"/>
                    </a:lnTo>
                    <a:lnTo>
                      <a:pt x="228" y="48"/>
                    </a:lnTo>
                    <a:lnTo>
                      <a:pt x="238" y="42"/>
                    </a:lnTo>
                    <a:lnTo>
                      <a:pt x="240" y="40"/>
                    </a:lnTo>
                    <a:lnTo>
                      <a:pt x="236" y="38"/>
                    </a:lnTo>
                    <a:lnTo>
                      <a:pt x="242" y="36"/>
                    </a:lnTo>
                    <a:lnTo>
                      <a:pt x="238" y="30"/>
                    </a:lnTo>
                    <a:lnTo>
                      <a:pt x="206" y="32"/>
                    </a:lnTo>
                    <a:lnTo>
                      <a:pt x="220" y="14"/>
                    </a:lnTo>
                    <a:lnTo>
                      <a:pt x="220" y="8"/>
                    </a:lnTo>
                    <a:lnTo>
                      <a:pt x="216" y="0"/>
                    </a:lnTo>
                    <a:lnTo>
                      <a:pt x="174" y="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124"/>
              <p:cNvSpPr>
                <a:spLocks/>
              </p:cNvSpPr>
              <p:nvPr/>
            </p:nvSpPr>
            <p:spPr bwMode="auto">
              <a:xfrm>
                <a:off x="4137025" y="3276600"/>
                <a:ext cx="568325" cy="317500"/>
              </a:xfrm>
              <a:custGeom>
                <a:avLst/>
                <a:gdLst/>
                <a:ahLst/>
                <a:cxnLst>
                  <a:cxn ang="0">
                    <a:pos x="310" y="14"/>
                  </a:cxn>
                  <a:cxn ang="0">
                    <a:pos x="14" y="0"/>
                  </a:cxn>
                  <a:cxn ang="0">
                    <a:pos x="0" y="186"/>
                  </a:cxn>
                  <a:cxn ang="0">
                    <a:pos x="358" y="200"/>
                  </a:cxn>
                  <a:cxn ang="0">
                    <a:pos x="356" y="68"/>
                  </a:cxn>
                  <a:cxn ang="0">
                    <a:pos x="346" y="64"/>
                  </a:cxn>
                  <a:cxn ang="0">
                    <a:pos x="344" y="54"/>
                  </a:cxn>
                  <a:cxn ang="0">
                    <a:pos x="334" y="44"/>
                  </a:cxn>
                  <a:cxn ang="0">
                    <a:pos x="340" y="32"/>
                  </a:cxn>
                  <a:cxn ang="0">
                    <a:pos x="344" y="32"/>
                  </a:cxn>
                  <a:cxn ang="0">
                    <a:pos x="342" y="22"/>
                  </a:cxn>
                  <a:cxn ang="0">
                    <a:pos x="334" y="24"/>
                  </a:cxn>
                  <a:cxn ang="0">
                    <a:pos x="320" y="14"/>
                  </a:cxn>
                  <a:cxn ang="0">
                    <a:pos x="310" y="14"/>
                  </a:cxn>
                </a:cxnLst>
                <a:rect l="0" t="0" r="r" b="b"/>
                <a:pathLst>
                  <a:path w="358" h="200">
                    <a:moveTo>
                      <a:pt x="310" y="14"/>
                    </a:moveTo>
                    <a:lnTo>
                      <a:pt x="14" y="0"/>
                    </a:lnTo>
                    <a:lnTo>
                      <a:pt x="0" y="186"/>
                    </a:lnTo>
                    <a:lnTo>
                      <a:pt x="358" y="200"/>
                    </a:lnTo>
                    <a:lnTo>
                      <a:pt x="356" y="68"/>
                    </a:lnTo>
                    <a:lnTo>
                      <a:pt x="346" y="64"/>
                    </a:lnTo>
                    <a:lnTo>
                      <a:pt x="344" y="54"/>
                    </a:lnTo>
                    <a:lnTo>
                      <a:pt x="334" y="44"/>
                    </a:lnTo>
                    <a:lnTo>
                      <a:pt x="340" y="32"/>
                    </a:lnTo>
                    <a:lnTo>
                      <a:pt x="344" y="32"/>
                    </a:lnTo>
                    <a:lnTo>
                      <a:pt x="342" y="22"/>
                    </a:lnTo>
                    <a:lnTo>
                      <a:pt x="334" y="24"/>
                    </a:lnTo>
                    <a:lnTo>
                      <a:pt x="320" y="14"/>
                    </a:lnTo>
                    <a:lnTo>
                      <a:pt x="310" y="1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126"/>
              <p:cNvSpPr>
                <a:spLocks/>
              </p:cNvSpPr>
              <p:nvPr/>
            </p:nvSpPr>
            <p:spPr bwMode="auto">
              <a:xfrm>
                <a:off x="4559300" y="2955925"/>
                <a:ext cx="460375" cy="304800"/>
              </a:xfrm>
              <a:custGeom>
                <a:avLst/>
                <a:gdLst/>
                <a:ahLst/>
                <a:cxnLst>
                  <a:cxn ang="0">
                    <a:pos x="238" y="0"/>
                  </a:cxn>
                  <a:cxn ang="0">
                    <a:pos x="264" y="50"/>
                  </a:cxn>
                  <a:cxn ang="0">
                    <a:pos x="266" y="62"/>
                  </a:cxn>
                  <a:cxn ang="0">
                    <a:pos x="278" y="74"/>
                  </a:cxn>
                  <a:cxn ang="0">
                    <a:pos x="290" y="90"/>
                  </a:cxn>
                  <a:cxn ang="0">
                    <a:pos x="284" y="104"/>
                  </a:cxn>
                  <a:cxn ang="0">
                    <a:pos x="268" y="124"/>
                  </a:cxn>
                  <a:cxn ang="0">
                    <a:pos x="250" y="138"/>
                  </a:cxn>
                  <a:cxn ang="0">
                    <a:pos x="258" y="154"/>
                  </a:cxn>
                  <a:cxn ang="0">
                    <a:pos x="250" y="172"/>
                  </a:cxn>
                  <a:cxn ang="0">
                    <a:pos x="240" y="190"/>
                  </a:cxn>
                  <a:cxn ang="0">
                    <a:pos x="222" y="178"/>
                  </a:cxn>
                  <a:cxn ang="0">
                    <a:pos x="38" y="178"/>
                  </a:cxn>
                  <a:cxn ang="0">
                    <a:pos x="36" y="164"/>
                  </a:cxn>
                  <a:cxn ang="0">
                    <a:pos x="34" y="146"/>
                  </a:cxn>
                  <a:cxn ang="0">
                    <a:pos x="34" y="138"/>
                  </a:cxn>
                  <a:cxn ang="0">
                    <a:pos x="32" y="128"/>
                  </a:cxn>
                  <a:cxn ang="0">
                    <a:pos x="28" y="122"/>
                  </a:cxn>
                  <a:cxn ang="0">
                    <a:pos x="22" y="114"/>
                  </a:cxn>
                  <a:cxn ang="0">
                    <a:pos x="20" y="102"/>
                  </a:cxn>
                  <a:cxn ang="0">
                    <a:pos x="16" y="92"/>
                  </a:cxn>
                  <a:cxn ang="0">
                    <a:pos x="12" y="84"/>
                  </a:cxn>
                  <a:cxn ang="0">
                    <a:pos x="10" y="72"/>
                  </a:cxn>
                  <a:cxn ang="0">
                    <a:pos x="6" y="62"/>
                  </a:cxn>
                  <a:cxn ang="0">
                    <a:pos x="4" y="56"/>
                  </a:cxn>
                  <a:cxn ang="0">
                    <a:pos x="0" y="48"/>
                  </a:cxn>
                  <a:cxn ang="0">
                    <a:pos x="6" y="32"/>
                  </a:cxn>
                  <a:cxn ang="0">
                    <a:pos x="8" y="20"/>
                  </a:cxn>
                  <a:cxn ang="0">
                    <a:pos x="4" y="18"/>
                  </a:cxn>
                  <a:cxn ang="0">
                    <a:pos x="4" y="14"/>
                  </a:cxn>
                  <a:cxn ang="0">
                    <a:pos x="2" y="6"/>
                  </a:cxn>
                  <a:cxn ang="0">
                    <a:pos x="22" y="2"/>
                  </a:cxn>
                </a:cxnLst>
                <a:rect l="0" t="0" r="r" b="b"/>
                <a:pathLst>
                  <a:path w="290" h="192">
                    <a:moveTo>
                      <a:pt x="22" y="2"/>
                    </a:moveTo>
                    <a:lnTo>
                      <a:pt x="238" y="0"/>
                    </a:lnTo>
                    <a:lnTo>
                      <a:pt x="248" y="46"/>
                    </a:lnTo>
                    <a:lnTo>
                      <a:pt x="264" y="50"/>
                    </a:lnTo>
                    <a:lnTo>
                      <a:pt x="268" y="56"/>
                    </a:lnTo>
                    <a:lnTo>
                      <a:pt x="266" y="62"/>
                    </a:lnTo>
                    <a:lnTo>
                      <a:pt x="276" y="68"/>
                    </a:lnTo>
                    <a:lnTo>
                      <a:pt x="278" y="74"/>
                    </a:lnTo>
                    <a:lnTo>
                      <a:pt x="290" y="82"/>
                    </a:lnTo>
                    <a:lnTo>
                      <a:pt x="290" y="90"/>
                    </a:lnTo>
                    <a:lnTo>
                      <a:pt x="290" y="100"/>
                    </a:lnTo>
                    <a:lnTo>
                      <a:pt x="284" y="104"/>
                    </a:lnTo>
                    <a:lnTo>
                      <a:pt x="282" y="116"/>
                    </a:lnTo>
                    <a:lnTo>
                      <a:pt x="268" y="124"/>
                    </a:lnTo>
                    <a:lnTo>
                      <a:pt x="252" y="128"/>
                    </a:lnTo>
                    <a:lnTo>
                      <a:pt x="250" y="138"/>
                    </a:lnTo>
                    <a:lnTo>
                      <a:pt x="256" y="146"/>
                    </a:lnTo>
                    <a:lnTo>
                      <a:pt x="258" y="154"/>
                    </a:lnTo>
                    <a:lnTo>
                      <a:pt x="252" y="162"/>
                    </a:lnTo>
                    <a:lnTo>
                      <a:pt x="250" y="172"/>
                    </a:lnTo>
                    <a:lnTo>
                      <a:pt x="238" y="180"/>
                    </a:lnTo>
                    <a:lnTo>
                      <a:pt x="240" y="190"/>
                    </a:lnTo>
                    <a:lnTo>
                      <a:pt x="236" y="192"/>
                    </a:lnTo>
                    <a:lnTo>
                      <a:pt x="222" y="178"/>
                    </a:lnTo>
                    <a:lnTo>
                      <a:pt x="38" y="180"/>
                    </a:lnTo>
                    <a:lnTo>
                      <a:pt x="38" y="178"/>
                    </a:lnTo>
                    <a:lnTo>
                      <a:pt x="32" y="172"/>
                    </a:lnTo>
                    <a:lnTo>
                      <a:pt x="36" y="164"/>
                    </a:lnTo>
                    <a:lnTo>
                      <a:pt x="34" y="154"/>
                    </a:lnTo>
                    <a:lnTo>
                      <a:pt x="34" y="146"/>
                    </a:lnTo>
                    <a:lnTo>
                      <a:pt x="30" y="144"/>
                    </a:lnTo>
                    <a:lnTo>
                      <a:pt x="34" y="138"/>
                    </a:lnTo>
                    <a:lnTo>
                      <a:pt x="30" y="136"/>
                    </a:lnTo>
                    <a:lnTo>
                      <a:pt x="32" y="128"/>
                    </a:lnTo>
                    <a:lnTo>
                      <a:pt x="28" y="126"/>
                    </a:lnTo>
                    <a:lnTo>
                      <a:pt x="28" y="122"/>
                    </a:lnTo>
                    <a:lnTo>
                      <a:pt x="24" y="124"/>
                    </a:lnTo>
                    <a:lnTo>
                      <a:pt x="22" y="114"/>
                    </a:lnTo>
                    <a:lnTo>
                      <a:pt x="24" y="108"/>
                    </a:lnTo>
                    <a:lnTo>
                      <a:pt x="20" y="102"/>
                    </a:lnTo>
                    <a:lnTo>
                      <a:pt x="22" y="96"/>
                    </a:lnTo>
                    <a:lnTo>
                      <a:pt x="16" y="92"/>
                    </a:lnTo>
                    <a:lnTo>
                      <a:pt x="16" y="88"/>
                    </a:lnTo>
                    <a:lnTo>
                      <a:pt x="12" y="84"/>
                    </a:lnTo>
                    <a:lnTo>
                      <a:pt x="14" y="78"/>
                    </a:lnTo>
                    <a:lnTo>
                      <a:pt x="10" y="72"/>
                    </a:lnTo>
                    <a:lnTo>
                      <a:pt x="10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4" y="56"/>
                    </a:lnTo>
                    <a:lnTo>
                      <a:pt x="6" y="54"/>
                    </a:lnTo>
                    <a:lnTo>
                      <a:pt x="0" y="48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8" y="20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2" y="2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128"/>
              <p:cNvSpPr>
                <a:spLocks/>
              </p:cNvSpPr>
              <p:nvPr/>
            </p:nvSpPr>
            <p:spPr bwMode="auto">
              <a:xfrm>
                <a:off x="3524250" y="3508375"/>
                <a:ext cx="536575" cy="558800"/>
              </a:xfrm>
              <a:custGeom>
                <a:avLst/>
                <a:gdLst/>
                <a:ahLst/>
                <a:cxnLst>
                  <a:cxn ang="0">
                    <a:pos x="128" y="334"/>
                  </a:cxn>
                  <a:cxn ang="0">
                    <a:pos x="126" y="324"/>
                  </a:cxn>
                  <a:cxn ang="0">
                    <a:pos x="312" y="344"/>
                  </a:cxn>
                  <a:cxn ang="0">
                    <a:pos x="334" y="68"/>
                  </a:cxn>
                  <a:cxn ang="0">
                    <a:pos x="336" y="68"/>
                  </a:cxn>
                  <a:cxn ang="0">
                    <a:pos x="338" y="36"/>
                  </a:cxn>
                  <a:cxn ang="0">
                    <a:pos x="50" y="0"/>
                  </a:cxn>
                  <a:cxn ang="0">
                    <a:pos x="0" y="346"/>
                  </a:cxn>
                  <a:cxn ang="0">
                    <a:pos x="40" y="352"/>
                  </a:cxn>
                  <a:cxn ang="0">
                    <a:pos x="44" y="324"/>
                  </a:cxn>
                  <a:cxn ang="0">
                    <a:pos x="128" y="334"/>
                  </a:cxn>
                </a:cxnLst>
                <a:rect l="0" t="0" r="r" b="b"/>
                <a:pathLst>
                  <a:path w="338" h="352">
                    <a:moveTo>
                      <a:pt x="128" y="334"/>
                    </a:moveTo>
                    <a:lnTo>
                      <a:pt x="126" y="324"/>
                    </a:lnTo>
                    <a:lnTo>
                      <a:pt x="312" y="344"/>
                    </a:lnTo>
                    <a:lnTo>
                      <a:pt x="334" y="68"/>
                    </a:lnTo>
                    <a:lnTo>
                      <a:pt x="336" y="68"/>
                    </a:lnTo>
                    <a:lnTo>
                      <a:pt x="338" y="36"/>
                    </a:lnTo>
                    <a:lnTo>
                      <a:pt x="50" y="0"/>
                    </a:lnTo>
                    <a:lnTo>
                      <a:pt x="0" y="346"/>
                    </a:lnTo>
                    <a:lnTo>
                      <a:pt x="40" y="352"/>
                    </a:lnTo>
                    <a:lnTo>
                      <a:pt x="44" y="324"/>
                    </a:lnTo>
                    <a:lnTo>
                      <a:pt x="128" y="334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146"/>
              <p:cNvSpPr>
                <a:spLocks/>
              </p:cNvSpPr>
              <p:nvPr/>
            </p:nvSpPr>
            <p:spPr bwMode="auto">
              <a:xfrm>
                <a:off x="2578100" y="2755900"/>
                <a:ext cx="590550" cy="1089025"/>
              </a:xfrm>
              <a:custGeom>
                <a:avLst/>
                <a:gdLst/>
                <a:ahLst/>
                <a:cxnLst>
                  <a:cxn ang="0">
                    <a:pos x="162" y="238"/>
                  </a:cxn>
                  <a:cxn ang="0">
                    <a:pos x="38" y="0"/>
                  </a:cxn>
                  <a:cxn ang="0">
                    <a:pos x="20" y="72"/>
                  </a:cxn>
                  <a:cxn ang="0">
                    <a:pos x="0" y="98"/>
                  </a:cxn>
                  <a:cxn ang="0">
                    <a:pos x="12" y="144"/>
                  </a:cxn>
                  <a:cxn ang="0">
                    <a:pos x="8" y="154"/>
                  </a:cxn>
                  <a:cxn ang="0">
                    <a:pos x="20" y="236"/>
                  </a:cxn>
                  <a:cxn ang="0">
                    <a:pos x="18" y="252"/>
                  </a:cxn>
                  <a:cxn ang="0">
                    <a:pos x="24" y="262"/>
                  </a:cxn>
                  <a:cxn ang="0">
                    <a:pos x="28" y="268"/>
                  </a:cxn>
                  <a:cxn ang="0">
                    <a:pos x="34" y="268"/>
                  </a:cxn>
                  <a:cxn ang="0">
                    <a:pos x="40" y="254"/>
                  </a:cxn>
                  <a:cxn ang="0">
                    <a:pos x="60" y="266"/>
                  </a:cxn>
                  <a:cxn ang="0">
                    <a:pos x="48" y="268"/>
                  </a:cxn>
                  <a:cxn ang="0">
                    <a:pos x="42" y="276"/>
                  </a:cxn>
                  <a:cxn ang="0">
                    <a:pos x="46" y="300"/>
                  </a:cxn>
                  <a:cxn ang="0">
                    <a:pos x="38" y="280"/>
                  </a:cxn>
                  <a:cxn ang="0">
                    <a:pos x="30" y="284"/>
                  </a:cxn>
                  <a:cxn ang="0">
                    <a:pos x="34" y="330"/>
                  </a:cxn>
                  <a:cxn ang="0">
                    <a:pos x="48" y="344"/>
                  </a:cxn>
                  <a:cxn ang="0">
                    <a:pos x="38" y="358"/>
                  </a:cxn>
                  <a:cxn ang="0">
                    <a:pos x="64" y="438"/>
                  </a:cxn>
                  <a:cxn ang="0">
                    <a:pos x="66" y="454"/>
                  </a:cxn>
                  <a:cxn ang="0">
                    <a:pos x="74" y="468"/>
                  </a:cxn>
                  <a:cxn ang="0">
                    <a:pos x="72" y="476"/>
                  </a:cxn>
                  <a:cxn ang="0">
                    <a:pos x="70" y="500"/>
                  </a:cxn>
                  <a:cxn ang="0">
                    <a:pos x="100" y="520"/>
                  </a:cxn>
                  <a:cxn ang="0">
                    <a:pos x="110" y="522"/>
                  </a:cxn>
                  <a:cxn ang="0">
                    <a:pos x="126" y="542"/>
                  </a:cxn>
                  <a:cxn ang="0">
                    <a:pos x="146" y="560"/>
                  </a:cxn>
                  <a:cxn ang="0">
                    <a:pos x="154" y="556"/>
                  </a:cxn>
                  <a:cxn ang="0">
                    <a:pos x="162" y="578"/>
                  </a:cxn>
                  <a:cxn ang="0">
                    <a:pos x="174" y="584"/>
                  </a:cxn>
                  <a:cxn ang="0">
                    <a:pos x="208" y="638"/>
                  </a:cxn>
                  <a:cxn ang="0">
                    <a:pos x="320" y="686"/>
                  </a:cxn>
                  <a:cxn ang="0">
                    <a:pos x="332" y="684"/>
                  </a:cxn>
                  <a:cxn ang="0">
                    <a:pos x="338" y="670"/>
                  </a:cxn>
                  <a:cxn ang="0">
                    <a:pos x="332" y="654"/>
                  </a:cxn>
                  <a:cxn ang="0">
                    <a:pos x="330" y="642"/>
                  </a:cxn>
                  <a:cxn ang="0">
                    <a:pos x="342" y="634"/>
                  </a:cxn>
                  <a:cxn ang="0">
                    <a:pos x="346" y="624"/>
                  </a:cxn>
                  <a:cxn ang="0">
                    <a:pos x="354" y="606"/>
                  </a:cxn>
                  <a:cxn ang="0">
                    <a:pos x="372" y="594"/>
                  </a:cxn>
                  <a:cxn ang="0">
                    <a:pos x="362" y="576"/>
                  </a:cxn>
                  <a:cxn ang="0">
                    <a:pos x="356" y="546"/>
                  </a:cxn>
                </a:cxnLst>
                <a:rect l="0" t="0" r="r" b="b"/>
                <a:pathLst>
                  <a:path w="372" h="686">
                    <a:moveTo>
                      <a:pt x="318" y="490"/>
                    </a:moveTo>
                    <a:lnTo>
                      <a:pt x="162" y="238"/>
                    </a:lnTo>
                    <a:lnTo>
                      <a:pt x="214" y="58"/>
                    </a:lnTo>
                    <a:lnTo>
                      <a:pt x="38" y="0"/>
                    </a:lnTo>
                    <a:lnTo>
                      <a:pt x="34" y="38"/>
                    </a:lnTo>
                    <a:lnTo>
                      <a:pt x="20" y="72"/>
                    </a:lnTo>
                    <a:lnTo>
                      <a:pt x="4" y="86"/>
                    </a:lnTo>
                    <a:lnTo>
                      <a:pt x="0" y="98"/>
                    </a:lnTo>
                    <a:lnTo>
                      <a:pt x="4" y="104"/>
                    </a:lnTo>
                    <a:lnTo>
                      <a:pt x="12" y="144"/>
                    </a:lnTo>
                    <a:lnTo>
                      <a:pt x="12" y="148"/>
                    </a:lnTo>
                    <a:lnTo>
                      <a:pt x="8" y="154"/>
                    </a:lnTo>
                    <a:lnTo>
                      <a:pt x="2" y="196"/>
                    </a:lnTo>
                    <a:lnTo>
                      <a:pt x="20" y="236"/>
                    </a:lnTo>
                    <a:lnTo>
                      <a:pt x="20" y="244"/>
                    </a:lnTo>
                    <a:lnTo>
                      <a:pt x="18" y="252"/>
                    </a:lnTo>
                    <a:lnTo>
                      <a:pt x="18" y="254"/>
                    </a:lnTo>
                    <a:lnTo>
                      <a:pt x="24" y="262"/>
                    </a:lnTo>
                    <a:lnTo>
                      <a:pt x="28" y="264"/>
                    </a:lnTo>
                    <a:lnTo>
                      <a:pt x="28" y="268"/>
                    </a:lnTo>
                    <a:lnTo>
                      <a:pt x="32" y="270"/>
                    </a:lnTo>
                    <a:lnTo>
                      <a:pt x="34" y="268"/>
                    </a:lnTo>
                    <a:lnTo>
                      <a:pt x="36" y="266"/>
                    </a:lnTo>
                    <a:lnTo>
                      <a:pt x="40" y="254"/>
                    </a:lnTo>
                    <a:lnTo>
                      <a:pt x="52" y="258"/>
                    </a:lnTo>
                    <a:lnTo>
                      <a:pt x="60" y="266"/>
                    </a:lnTo>
                    <a:lnTo>
                      <a:pt x="54" y="268"/>
                    </a:lnTo>
                    <a:lnTo>
                      <a:pt x="48" y="268"/>
                    </a:lnTo>
                    <a:lnTo>
                      <a:pt x="44" y="272"/>
                    </a:lnTo>
                    <a:lnTo>
                      <a:pt x="42" y="276"/>
                    </a:lnTo>
                    <a:lnTo>
                      <a:pt x="46" y="294"/>
                    </a:lnTo>
                    <a:lnTo>
                      <a:pt x="46" y="300"/>
                    </a:lnTo>
                    <a:lnTo>
                      <a:pt x="38" y="284"/>
                    </a:lnTo>
                    <a:lnTo>
                      <a:pt x="38" y="280"/>
                    </a:lnTo>
                    <a:lnTo>
                      <a:pt x="34" y="278"/>
                    </a:lnTo>
                    <a:lnTo>
                      <a:pt x="30" y="284"/>
                    </a:lnTo>
                    <a:lnTo>
                      <a:pt x="30" y="318"/>
                    </a:lnTo>
                    <a:lnTo>
                      <a:pt x="34" y="330"/>
                    </a:lnTo>
                    <a:lnTo>
                      <a:pt x="46" y="336"/>
                    </a:lnTo>
                    <a:lnTo>
                      <a:pt x="48" y="344"/>
                    </a:lnTo>
                    <a:lnTo>
                      <a:pt x="44" y="356"/>
                    </a:lnTo>
                    <a:lnTo>
                      <a:pt x="38" y="358"/>
                    </a:lnTo>
                    <a:lnTo>
                      <a:pt x="36" y="370"/>
                    </a:lnTo>
                    <a:lnTo>
                      <a:pt x="64" y="438"/>
                    </a:lnTo>
                    <a:lnTo>
                      <a:pt x="68" y="444"/>
                    </a:lnTo>
                    <a:lnTo>
                      <a:pt x="66" y="454"/>
                    </a:lnTo>
                    <a:lnTo>
                      <a:pt x="72" y="460"/>
                    </a:lnTo>
                    <a:lnTo>
                      <a:pt x="74" y="468"/>
                    </a:lnTo>
                    <a:lnTo>
                      <a:pt x="74" y="470"/>
                    </a:lnTo>
                    <a:lnTo>
                      <a:pt x="72" y="476"/>
                    </a:lnTo>
                    <a:lnTo>
                      <a:pt x="68" y="496"/>
                    </a:lnTo>
                    <a:lnTo>
                      <a:pt x="70" y="500"/>
                    </a:lnTo>
                    <a:lnTo>
                      <a:pt x="90" y="512"/>
                    </a:lnTo>
                    <a:lnTo>
                      <a:pt x="100" y="520"/>
                    </a:lnTo>
                    <a:lnTo>
                      <a:pt x="104" y="520"/>
                    </a:lnTo>
                    <a:lnTo>
                      <a:pt x="110" y="522"/>
                    </a:lnTo>
                    <a:lnTo>
                      <a:pt x="124" y="534"/>
                    </a:lnTo>
                    <a:lnTo>
                      <a:pt x="126" y="542"/>
                    </a:lnTo>
                    <a:lnTo>
                      <a:pt x="144" y="556"/>
                    </a:lnTo>
                    <a:lnTo>
                      <a:pt x="146" y="560"/>
                    </a:lnTo>
                    <a:lnTo>
                      <a:pt x="150" y="554"/>
                    </a:lnTo>
                    <a:lnTo>
                      <a:pt x="154" y="556"/>
                    </a:lnTo>
                    <a:lnTo>
                      <a:pt x="162" y="568"/>
                    </a:lnTo>
                    <a:lnTo>
                      <a:pt x="162" y="578"/>
                    </a:lnTo>
                    <a:lnTo>
                      <a:pt x="162" y="580"/>
                    </a:lnTo>
                    <a:lnTo>
                      <a:pt x="174" y="584"/>
                    </a:lnTo>
                    <a:lnTo>
                      <a:pt x="204" y="628"/>
                    </a:lnTo>
                    <a:lnTo>
                      <a:pt x="208" y="638"/>
                    </a:lnTo>
                    <a:lnTo>
                      <a:pt x="206" y="670"/>
                    </a:lnTo>
                    <a:lnTo>
                      <a:pt x="320" y="686"/>
                    </a:lnTo>
                    <a:lnTo>
                      <a:pt x="324" y="682"/>
                    </a:lnTo>
                    <a:lnTo>
                      <a:pt x="332" y="684"/>
                    </a:lnTo>
                    <a:lnTo>
                      <a:pt x="338" y="676"/>
                    </a:lnTo>
                    <a:lnTo>
                      <a:pt x="338" y="670"/>
                    </a:lnTo>
                    <a:lnTo>
                      <a:pt x="328" y="662"/>
                    </a:lnTo>
                    <a:lnTo>
                      <a:pt x="332" y="654"/>
                    </a:lnTo>
                    <a:lnTo>
                      <a:pt x="330" y="648"/>
                    </a:lnTo>
                    <a:lnTo>
                      <a:pt x="330" y="642"/>
                    </a:lnTo>
                    <a:lnTo>
                      <a:pt x="336" y="642"/>
                    </a:lnTo>
                    <a:lnTo>
                      <a:pt x="342" y="634"/>
                    </a:lnTo>
                    <a:lnTo>
                      <a:pt x="344" y="626"/>
                    </a:lnTo>
                    <a:lnTo>
                      <a:pt x="346" y="624"/>
                    </a:lnTo>
                    <a:lnTo>
                      <a:pt x="348" y="610"/>
                    </a:lnTo>
                    <a:lnTo>
                      <a:pt x="354" y="606"/>
                    </a:lnTo>
                    <a:lnTo>
                      <a:pt x="356" y="602"/>
                    </a:lnTo>
                    <a:lnTo>
                      <a:pt x="372" y="594"/>
                    </a:lnTo>
                    <a:lnTo>
                      <a:pt x="368" y="582"/>
                    </a:lnTo>
                    <a:lnTo>
                      <a:pt x="362" y="576"/>
                    </a:lnTo>
                    <a:lnTo>
                      <a:pt x="354" y="552"/>
                    </a:lnTo>
                    <a:lnTo>
                      <a:pt x="356" y="546"/>
                    </a:lnTo>
                    <a:lnTo>
                      <a:pt x="318" y="490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148"/>
              <p:cNvSpPr>
                <a:spLocks/>
              </p:cNvSpPr>
              <p:nvPr/>
            </p:nvSpPr>
            <p:spPr bwMode="auto">
              <a:xfrm>
                <a:off x="3333750" y="2254250"/>
                <a:ext cx="771525" cy="527050"/>
              </a:xfrm>
              <a:custGeom>
                <a:avLst/>
                <a:gdLst/>
                <a:ahLst/>
                <a:cxnLst>
                  <a:cxn ang="0">
                    <a:pos x="162" y="288"/>
                  </a:cxn>
                  <a:cxn ang="0">
                    <a:pos x="150" y="312"/>
                  </a:cxn>
                  <a:cxn ang="0">
                    <a:pos x="146" y="300"/>
                  </a:cxn>
                  <a:cxn ang="0">
                    <a:pos x="142" y="304"/>
                  </a:cxn>
                  <a:cxn ang="0">
                    <a:pos x="140" y="312"/>
                  </a:cxn>
                  <a:cxn ang="0">
                    <a:pos x="124" y="310"/>
                  </a:cxn>
                  <a:cxn ang="0">
                    <a:pos x="114" y="306"/>
                  </a:cxn>
                  <a:cxn ang="0">
                    <a:pos x="102" y="304"/>
                  </a:cxn>
                  <a:cxn ang="0">
                    <a:pos x="88" y="304"/>
                  </a:cxn>
                  <a:cxn ang="0">
                    <a:pos x="80" y="306"/>
                  </a:cxn>
                  <a:cxn ang="0">
                    <a:pos x="80" y="310"/>
                  </a:cxn>
                  <a:cxn ang="0">
                    <a:pos x="74" y="298"/>
                  </a:cxn>
                  <a:cxn ang="0">
                    <a:pos x="74" y="290"/>
                  </a:cxn>
                  <a:cxn ang="0">
                    <a:pos x="68" y="280"/>
                  </a:cxn>
                  <a:cxn ang="0">
                    <a:pos x="60" y="274"/>
                  </a:cxn>
                  <a:cxn ang="0">
                    <a:pos x="62" y="268"/>
                  </a:cxn>
                  <a:cxn ang="0">
                    <a:pos x="62" y="258"/>
                  </a:cxn>
                  <a:cxn ang="0">
                    <a:pos x="58" y="252"/>
                  </a:cxn>
                  <a:cxn ang="0">
                    <a:pos x="56" y="240"/>
                  </a:cxn>
                  <a:cxn ang="0">
                    <a:pos x="56" y="232"/>
                  </a:cxn>
                  <a:cxn ang="0">
                    <a:pos x="56" y="226"/>
                  </a:cxn>
                  <a:cxn ang="0">
                    <a:pos x="48" y="222"/>
                  </a:cxn>
                  <a:cxn ang="0">
                    <a:pos x="36" y="226"/>
                  </a:cxn>
                  <a:cxn ang="0">
                    <a:pos x="28" y="222"/>
                  </a:cxn>
                  <a:cxn ang="0">
                    <a:pos x="28" y="214"/>
                  </a:cxn>
                  <a:cxn ang="0">
                    <a:pos x="36" y="204"/>
                  </a:cxn>
                  <a:cxn ang="0">
                    <a:pos x="36" y="198"/>
                  </a:cxn>
                  <a:cxn ang="0">
                    <a:pos x="36" y="190"/>
                  </a:cxn>
                  <a:cxn ang="0">
                    <a:pos x="38" y="184"/>
                  </a:cxn>
                  <a:cxn ang="0">
                    <a:pos x="44" y="170"/>
                  </a:cxn>
                  <a:cxn ang="0">
                    <a:pos x="46" y="164"/>
                  </a:cxn>
                  <a:cxn ang="0">
                    <a:pos x="38" y="156"/>
                  </a:cxn>
                  <a:cxn ang="0">
                    <a:pos x="38" y="152"/>
                  </a:cxn>
                  <a:cxn ang="0">
                    <a:pos x="32" y="150"/>
                  </a:cxn>
                  <a:cxn ang="0">
                    <a:pos x="28" y="140"/>
                  </a:cxn>
                  <a:cxn ang="0">
                    <a:pos x="24" y="130"/>
                  </a:cxn>
                  <a:cxn ang="0">
                    <a:pos x="10" y="108"/>
                  </a:cxn>
                  <a:cxn ang="0">
                    <a:pos x="4" y="96"/>
                  </a:cxn>
                  <a:cxn ang="0">
                    <a:pos x="6" y="90"/>
                  </a:cxn>
                  <a:cxn ang="0">
                    <a:pos x="8" y="80"/>
                  </a:cxn>
                  <a:cxn ang="0">
                    <a:pos x="16" y="0"/>
                  </a:cxn>
                  <a:cxn ang="0">
                    <a:pos x="250" y="54"/>
                  </a:cxn>
                  <a:cxn ang="0">
                    <a:pos x="460" y="332"/>
                  </a:cxn>
                </a:cxnLst>
                <a:rect l="0" t="0" r="r" b="b"/>
                <a:pathLst>
                  <a:path w="486" h="332">
                    <a:moveTo>
                      <a:pt x="422" y="328"/>
                    </a:moveTo>
                    <a:lnTo>
                      <a:pt x="162" y="288"/>
                    </a:lnTo>
                    <a:lnTo>
                      <a:pt x="156" y="318"/>
                    </a:lnTo>
                    <a:lnTo>
                      <a:pt x="150" y="312"/>
                    </a:lnTo>
                    <a:lnTo>
                      <a:pt x="148" y="302"/>
                    </a:lnTo>
                    <a:lnTo>
                      <a:pt x="146" y="300"/>
                    </a:lnTo>
                    <a:lnTo>
                      <a:pt x="142" y="302"/>
                    </a:lnTo>
                    <a:lnTo>
                      <a:pt x="142" y="304"/>
                    </a:lnTo>
                    <a:lnTo>
                      <a:pt x="138" y="308"/>
                    </a:lnTo>
                    <a:lnTo>
                      <a:pt x="140" y="312"/>
                    </a:lnTo>
                    <a:lnTo>
                      <a:pt x="130" y="308"/>
                    </a:lnTo>
                    <a:lnTo>
                      <a:pt x="124" y="310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6" y="304"/>
                    </a:lnTo>
                    <a:lnTo>
                      <a:pt x="102" y="304"/>
                    </a:lnTo>
                    <a:lnTo>
                      <a:pt x="100" y="308"/>
                    </a:lnTo>
                    <a:lnTo>
                      <a:pt x="88" y="304"/>
                    </a:lnTo>
                    <a:lnTo>
                      <a:pt x="84" y="304"/>
                    </a:lnTo>
                    <a:lnTo>
                      <a:pt x="80" y="306"/>
                    </a:lnTo>
                    <a:lnTo>
                      <a:pt x="80" y="310"/>
                    </a:lnTo>
                    <a:lnTo>
                      <a:pt x="80" y="310"/>
                    </a:lnTo>
                    <a:lnTo>
                      <a:pt x="74" y="304"/>
                    </a:lnTo>
                    <a:lnTo>
                      <a:pt x="74" y="298"/>
                    </a:lnTo>
                    <a:lnTo>
                      <a:pt x="72" y="294"/>
                    </a:lnTo>
                    <a:lnTo>
                      <a:pt x="74" y="290"/>
                    </a:lnTo>
                    <a:lnTo>
                      <a:pt x="72" y="282"/>
                    </a:lnTo>
                    <a:lnTo>
                      <a:pt x="68" y="280"/>
                    </a:lnTo>
                    <a:lnTo>
                      <a:pt x="64" y="280"/>
                    </a:lnTo>
                    <a:lnTo>
                      <a:pt x="60" y="274"/>
                    </a:lnTo>
                    <a:lnTo>
                      <a:pt x="60" y="270"/>
                    </a:lnTo>
                    <a:lnTo>
                      <a:pt x="62" y="268"/>
                    </a:lnTo>
                    <a:lnTo>
                      <a:pt x="62" y="266"/>
                    </a:lnTo>
                    <a:lnTo>
                      <a:pt x="62" y="258"/>
                    </a:lnTo>
                    <a:lnTo>
                      <a:pt x="58" y="258"/>
                    </a:lnTo>
                    <a:lnTo>
                      <a:pt x="58" y="252"/>
                    </a:lnTo>
                    <a:lnTo>
                      <a:pt x="54" y="244"/>
                    </a:lnTo>
                    <a:lnTo>
                      <a:pt x="56" y="240"/>
                    </a:lnTo>
                    <a:lnTo>
                      <a:pt x="54" y="236"/>
                    </a:lnTo>
                    <a:lnTo>
                      <a:pt x="56" y="232"/>
                    </a:lnTo>
                    <a:lnTo>
                      <a:pt x="54" y="230"/>
                    </a:lnTo>
                    <a:lnTo>
                      <a:pt x="56" y="226"/>
                    </a:lnTo>
                    <a:lnTo>
                      <a:pt x="48" y="218"/>
                    </a:lnTo>
                    <a:lnTo>
                      <a:pt x="48" y="222"/>
                    </a:lnTo>
                    <a:lnTo>
                      <a:pt x="42" y="226"/>
                    </a:lnTo>
                    <a:lnTo>
                      <a:pt x="36" y="226"/>
                    </a:lnTo>
                    <a:lnTo>
                      <a:pt x="32" y="230"/>
                    </a:lnTo>
                    <a:lnTo>
                      <a:pt x="28" y="222"/>
                    </a:lnTo>
                    <a:lnTo>
                      <a:pt x="24" y="222"/>
                    </a:lnTo>
                    <a:lnTo>
                      <a:pt x="28" y="214"/>
                    </a:lnTo>
                    <a:lnTo>
                      <a:pt x="26" y="208"/>
                    </a:lnTo>
                    <a:lnTo>
                      <a:pt x="36" y="204"/>
                    </a:lnTo>
                    <a:lnTo>
                      <a:pt x="34" y="200"/>
                    </a:lnTo>
                    <a:lnTo>
                      <a:pt x="36" y="198"/>
                    </a:lnTo>
                    <a:lnTo>
                      <a:pt x="32" y="196"/>
                    </a:lnTo>
                    <a:lnTo>
                      <a:pt x="36" y="190"/>
                    </a:lnTo>
                    <a:lnTo>
                      <a:pt x="34" y="186"/>
                    </a:lnTo>
                    <a:lnTo>
                      <a:pt x="38" y="184"/>
                    </a:lnTo>
                    <a:lnTo>
                      <a:pt x="38" y="180"/>
                    </a:lnTo>
                    <a:lnTo>
                      <a:pt x="44" y="170"/>
                    </a:lnTo>
                    <a:lnTo>
                      <a:pt x="44" y="166"/>
                    </a:lnTo>
                    <a:lnTo>
                      <a:pt x="46" y="164"/>
                    </a:lnTo>
                    <a:lnTo>
                      <a:pt x="48" y="156"/>
                    </a:lnTo>
                    <a:lnTo>
                      <a:pt x="38" y="156"/>
                    </a:lnTo>
                    <a:lnTo>
                      <a:pt x="36" y="154"/>
                    </a:lnTo>
                    <a:lnTo>
                      <a:pt x="38" y="152"/>
                    </a:lnTo>
                    <a:lnTo>
                      <a:pt x="36" y="148"/>
                    </a:lnTo>
                    <a:lnTo>
                      <a:pt x="32" y="150"/>
                    </a:lnTo>
                    <a:lnTo>
                      <a:pt x="32" y="146"/>
                    </a:lnTo>
                    <a:lnTo>
                      <a:pt x="28" y="140"/>
                    </a:lnTo>
                    <a:lnTo>
                      <a:pt x="28" y="136"/>
                    </a:lnTo>
                    <a:lnTo>
                      <a:pt x="24" y="130"/>
                    </a:lnTo>
                    <a:lnTo>
                      <a:pt x="18" y="112"/>
                    </a:lnTo>
                    <a:lnTo>
                      <a:pt x="10" y="108"/>
                    </a:lnTo>
                    <a:lnTo>
                      <a:pt x="8" y="102"/>
                    </a:lnTo>
                    <a:lnTo>
                      <a:pt x="4" y="96"/>
                    </a:lnTo>
                    <a:lnTo>
                      <a:pt x="8" y="94"/>
                    </a:lnTo>
                    <a:lnTo>
                      <a:pt x="6" y="90"/>
                    </a:lnTo>
                    <a:lnTo>
                      <a:pt x="8" y="86"/>
                    </a:lnTo>
                    <a:lnTo>
                      <a:pt x="8" y="80"/>
                    </a:lnTo>
                    <a:lnTo>
                      <a:pt x="0" y="60"/>
                    </a:lnTo>
                    <a:lnTo>
                      <a:pt x="16" y="0"/>
                    </a:lnTo>
                    <a:lnTo>
                      <a:pt x="92" y="20"/>
                    </a:lnTo>
                    <a:lnTo>
                      <a:pt x="250" y="54"/>
                    </a:lnTo>
                    <a:lnTo>
                      <a:pt x="486" y="88"/>
                    </a:lnTo>
                    <a:lnTo>
                      <a:pt x="460" y="332"/>
                    </a:lnTo>
                    <a:lnTo>
                      <a:pt x="422" y="328"/>
                    </a:lnTo>
                  </a:path>
                </a:pathLst>
              </a:custGeom>
              <a:grpFill/>
              <a:ln w="2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cxnSp>
            <p:nvCxnSpPr>
              <p:cNvPr id="84" name="Straight Connector 83"/>
              <p:cNvCxnSpPr/>
              <p:nvPr/>
            </p:nvCxnSpPr>
            <p:spPr bwMode="auto">
              <a:xfrm rot="10800000" flipV="1">
                <a:off x="6128390" y="3233377"/>
                <a:ext cx="91440" cy="5119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>
                <a:off x="6172200" y="3124200"/>
                <a:ext cx="76200" cy="158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>
                <a:off x="6248400" y="2971800"/>
                <a:ext cx="91440" cy="158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>
                <a:off x="6353178" y="2919415"/>
                <a:ext cx="54864" cy="158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>
                <a:off x="6357933" y="2824163"/>
                <a:ext cx="76200" cy="158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9" name="Straight Connector 88"/>
              <p:cNvCxnSpPr/>
              <p:nvPr/>
            </p:nvCxnSpPr>
            <p:spPr bwMode="auto">
              <a:xfrm>
                <a:off x="6019800" y="3276600"/>
                <a:ext cx="197169" cy="23816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0" name="Straight Connector 89"/>
              <p:cNvCxnSpPr/>
              <p:nvPr/>
            </p:nvCxnSpPr>
            <p:spPr bwMode="auto">
              <a:xfrm>
                <a:off x="5981704" y="3267074"/>
                <a:ext cx="247644" cy="138467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" name="Group 90"/>
            <p:cNvGrpSpPr/>
            <p:nvPr/>
          </p:nvGrpSpPr>
          <p:grpSpPr>
            <a:xfrm>
              <a:off x="2743200" y="2286000"/>
              <a:ext cx="3862216" cy="2104311"/>
              <a:chOff x="2743200" y="2286000"/>
              <a:chExt cx="3862216" cy="2104311"/>
            </a:xfrm>
          </p:grpSpPr>
          <p:sp>
            <p:nvSpPr>
              <p:cNvPr id="92" name="Freeform 89"/>
              <p:cNvSpPr>
                <a:spLocks/>
              </p:cNvSpPr>
              <p:nvPr/>
            </p:nvSpPr>
            <p:spPr bwMode="auto">
              <a:xfrm>
                <a:off x="2971800" y="2286000"/>
                <a:ext cx="228599" cy="15239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800" dirty="0" smtClean="0">
                    <a:latin typeface="+mn-lt"/>
                  </a:rPr>
                  <a:t>WA</a:t>
                </a:r>
                <a:endParaRPr lang="en-US" sz="800" dirty="0">
                  <a:latin typeface="+mn-lt"/>
                </a:endParaRPr>
              </a:p>
            </p:txBody>
          </p:sp>
          <p:sp>
            <p:nvSpPr>
              <p:cNvPr id="93" name="Rectangle 151"/>
              <p:cNvSpPr>
                <a:spLocks noChangeArrowheads="1"/>
              </p:cNvSpPr>
              <p:nvPr/>
            </p:nvSpPr>
            <p:spPr bwMode="auto">
              <a:xfrm>
                <a:off x="2873375" y="2609850"/>
                <a:ext cx="12343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OR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4" name="Rectangle 151"/>
              <p:cNvSpPr>
                <a:spLocks noChangeArrowheads="1"/>
              </p:cNvSpPr>
              <p:nvPr/>
            </p:nvSpPr>
            <p:spPr bwMode="auto">
              <a:xfrm>
                <a:off x="2743200" y="3276600"/>
                <a:ext cx="113814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CA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5" name="Rectangle 151"/>
              <p:cNvSpPr>
                <a:spLocks noChangeArrowheads="1"/>
              </p:cNvSpPr>
              <p:nvPr/>
            </p:nvSpPr>
            <p:spPr bwMode="auto">
              <a:xfrm>
                <a:off x="3005141" y="3124200"/>
                <a:ext cx="12343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NV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6" name="Rectangle 151"/>
              <p:cNvSpPr>
                <a:spLocks noChangeArrowheads="1"/>
              </p:cNvSpPr>
              <p:nvPr/>
            </p:nvSpPr>
            <p:spPr bwMode="auto">
              <a:xfrm>
                <a:off x="3290889" y="2700333"/>
                <a:ext cx="8816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ID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7" name="Rectangle 151"/>
              <p:cNvSpPr>
                <a:spLocks noChangeArrowheads="1"/>
              </p:cNvSpPr>
              <p:nvPr/>
            </p:nvSpPr>
            <p:spPr bwMode="auto">
              <a:xfrm>
                <a:off x="3581400" y="2514600"/>
                <a:ext cx="13785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MT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8" name="Rectangle 151"/>
              <p:cNvSpPr>
                <a:spLocks noChangeArrowheads="1"/>
              </p:cNvSpPr>
              <p:nvPr/>
            </p:nvSpPr>
            <p:spPr bwMode="auto">
              <a:xfrm>
                <a:off x="3733800" y="2819400"/>
                <a:ext cx="141065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WY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99" name="Rectangle 151"/>
              <p:cNvSpPr>
                <a:spLocks noChangeArrowheads="1"/>
              </p:cNvSpPr>
              <p:nvPr/>
            </p:nvSpPr>
            <p:spPr bwMode="auto">
              <a:xfrm>
                <a:off x="3352800" y="3200400"/>
                <a:ext cx="1154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UT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0" name="Rectangle 151"/>
              <p:cNvSpPr>
                <a:spLocks noChangeArrowheads="1"/>
              </p:cNvSpPr>
              <p:nvPr/>
            </p:nvSpPr>
            <p:spPr bwMode="auto">
              <a:xfrm>
                <a:off x="3300415" y="3657600"/>
                <a:ext cx="10740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AZ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1" name="Rectangle 151"/>
              <p:cNvSpPr>
                <a:spLocks noChangeArrowheads="1"/>
              </p:cNvSpPr>
              <p:nvPr/>
            </p:nvSpPr>
            <p:spPr bwMode="auto">
              <a:xfrm>
                <a:off x="3733800" y="3700467"/>
                <a:ext cx="15388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NM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2" name="Rectangle 151"/>
              <p:cNvSpPr>
                <a:spLocks noChangeArrowheads="1"/>
              </p:cNvSpPr>
              <p:nvPr/>
            </p:nvSpPr>
            <p:spPr bwMode="auto">
              <a:xfrm>
                <a:off x="3810000" y="3276600"/>
                <a:ext cx="12182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CO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3" name="Rectangle 151"/>
              <p:cNvSpPr>
                <a:spLocks noChangeArrowheads="1"/>
              </p:cNvSpPr>
              <p:nvPr/>
            </p:nvSpPr>
            <p:spPr bwMode="auto">
              <a:xfrm>
                <a:off x="4267200" y="2514600"/>
                <a:ext cx="12824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ND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4" name="Rectangle 151"/>
              <p:cNvSpPr>
                <a:spLocks noChangeArrowheads="1"/>
              </p:cNvSpPr>
              <p:nvPr/>
            </p:nvSpPr>
            <p:spPr bwMode="auto">
              <a:xfrm>
                <a:off x="4267200" y="2795585"/>
                <a:ext cx="109005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SD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5" name="Rectangle 151"/>
              <p:cNvSpPr>
                <a:spLocks noChangeArrowheads="1"/>
              </p:cNvSpPr>
              <p:nvPr/>
            </p:nvSpPr>
            <p:spPr bwMode="auto">
              <a:xfrm>
                <a:off x="4267200" y="3048000"/>
                <a:ext cx="1154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NE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6" name="Rectangle 151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9938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KS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7" name="Rectangle 151"/>
              <p:cNvSpPr>
                <a:spLocks noChangeArrowheads="1"/>
              </p:cNvSpPr>
              <p:nvPr/>
            </p:nvSpPr>
            <p:spPr bwMode="auto">
              <a:xfrm>
                <a:off x="4419600" y="3657600"/>
                <a:ext cx="1202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OK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8" name="Rectangle 151"/>
              <p:cNvSpPr>
                <a:spLocks noChangeArrowheads="1"/>
              </p:cNvSpPr>
              <p:nvPr/>
            </p:nvSpPr>
            <p:spPr bwMode="auto">
              <a:xfrm>
                <a:off x="4343400" y="4038600"/>
                <a:ext cx="10259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TX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09" name="Rectangle 151"/>
              <p:cNvSpPr>
                <a:spLocks noChangeArrowheads="1"/>
              </p:cNvSpPr>
              <p:nvPr/>
            </p:nvSpPr>
            <p:spPr bwMode="auto">
              <a:xfrm>
                <a:off x="4633911" y="2743200"/>
                <a:ext cx="153888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MN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0" name="Rectangle 151"/>
              <p:cNvSpPr>
                <a:spLocks noChangeArrowheads="1"/>
              </p:cNvSpPr>
              <p:nvPr/>
            </p:nvSpPr>
            <p:spPr bwMode="auto">
              <a:xfrm>
                <a:off x="4724400" y="3048000"/>
                <a:ext cx="8496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IA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1" name="Rectangle 151"/>
              <p:cNvSpPr>
                <a:spLocks noChangeArrowheads="1"/>
              </p:cNvSpPr>
              <p:nvPr/>
            </p:nvSpPr>
            <p:spPr bwMode="auto">
              <a:xfrm>
                <a:off x="4800600" y="3352800"/>
                <a:ext cx="15549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MO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2" name="Rectangle 151"/>
              <p:cNvSpPr>
                <a:spLocks noChangeArrowheads="1"/>
              </p:cNvSpPr>
              <p:nvPr/>
            </p:nvSpPr>
            <p:spPr bwMode="auto">
              <a:xfrm>
                <a:off x="4800600" y="3733800"/>
                <a:ext cx="1154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AR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3" name="Rectangle 151"/>
              <p:cNvSpPr>
                <a:spLocks noChangeArrowheads="1"/>
              </p:cNvSpPr>
              <p:nvPr/>
            </p:nvSpPr>
            <p:spPr bwMode="auto">
              <a:xfrm>
                <a:off x="4819652" y="4048837"/>
                <a:ext cx="10259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LA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4" name="Rectangle 151"/>
              <p:cNvSpPr>
                <a:spLocks noChangeArrowheads="1"/>
              </p:cNvSpPr>
              <p:nvPr/>
            </p:nvSpPr>
            <p:spPr bwMode="auto">
              <a:xfrm>
                <a:off x="5048252" y="3933822"/>
                <a:ext cx="13465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MS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5" name="Rectangle 151"/>
              <p:cNvSpPr>
                <a:spLocks noChangeArrowheads="1"/>
              </p:cNvSpPr>
              <p:nvPr/>
            </p:nvSpPr>
            <p:spPr bwMode="auto">
              <a:xfrm>
                <a:off x="5291141" y="3910015"/>
                <a:ext cx="102593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AL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6" name="Rectangle 151"/>
              <p:cNvSpPr>
                <a:spLocks noChangeArrowheads="1"/>
              </p:cNvSpPr>
              <p:nvPr/>
            </p:nvSpPr>
            <p:spPr bwMode="auto">
              <a:xfrm>
                <a:off x="5267326" y="3614741"/>
                <a:ext cx="11541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TN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7" name="Rectangle 151"/>
              <p:cNvSpPr>
                <a:spLocks noChangeArrowheads="1"/>
              </p:cNvSpPr>
              <p:nvPr/>
            </p:nvSpPr>
            <p:spPr bwMode="auto">
              <a:xfrm>
                <a:off x="5486400" y="3429000"/>
                <a:ext cx="102593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KY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8" name="Rectangle 151"/>
              <p:cNvSpPr>
                <a:spLocks noChangeArrowheads="1"/>
              </p:cNvSpPr>
              <p:nvPr/>
            </p:nvSpPr>
            <p:spPr bwMode="auto">
              <a:xfrm>
                <a:off x="5076822" y="3186119"/>
                <a:ext cx="6893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IL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19" name="Rectangle 151"/>
              <p:cNvSpPr>
                <a:spLocks noChangeArrowheads="1"/>
              </p:cNvSpPr>
              <p:nvPr/>
            </p:nvSpPr>
            <p:spPr bwMode="auto">
              <a:xfrm>
                <a:off x="4972052" y="2795585"/>
                <a:ext cx="11702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WI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0" name="Rectangle 151"/>
              <p:cNvSpPr>
                <a:spLocks noChangeArrowheads="1"/>
              </p:cNvSpPr>
              <p:nvPr/>
            </p:nvSpPr>
            <p:spPr bwMode="auto">
              <a:xfrm>
                <a:off x="5334000" y="2895600"/>
                <a:ext cx="113814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MI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1" name="Rectangle 151"/>
              <p:cNvSpPr>
                <a:spLocks noChangeArrowheads="1"/>
              </p:cNvSpPr>
              <p:nvPr/>
            </p:nvSpPr>
            <p:spPr bwMode="auto">
              <a:xfrm>
                <a:off x="5257800" y="3276600"/>
                <a:ext cx="9137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IN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2" name="Rectangle 151"/>
              <p:cNvSpPr>
                <a:spLocks noChangeArrowheads="1"/>
              </p:cNvSpPr>
              <p:nvPr/>
            </p:nvSpPr>
            <p:spPr bwMode="auto">
              <a:xfrm>
                <a:off x="5486400" y="3124200"/>
                <a:ext cx="13144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OH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3" name="Rectangle 151"/>
              <p:cNvSpPr>
                <a:spLocks noChangeArrowheads="1"/>
              </p:cNvSpPr>
              <p:nvPr/>
            </p:nvSpPr>
            <p:spPr bwMode="auto">
              <a:xfrm>
                <a:off x="5643563" y="3300415"/>
                <a:ext cx="14908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WV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4" name="Rectangle 151"/>
              <p:cNvSpPr>
                <a:spLocks noChangeArrowheads="1"/>
              </p:cNvSpPr>
              <p:nvPr/>
            </p:nvSpPr>
            <p:spPr bwMode="auto">
              <a:xfrm>
                <a:off x="5738815" y="4267200"/>
                <a:ext cx="8976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FL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5" name="Rectangle 151"/>
              <p:cNvSpPr>
                <a:spLocks noChangeArrowheads="1"/>
              </p:cNvSpPr>
              <p:nvPr/>
            </p:nvSpPr>
            <p:spPr bwMode="auto">
              <a:xfrm>
                <a:off x="5548709" y="3915489"/>
                <a:ext cx="12343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GA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6" name="Rectangle 151"/>
              <p:cNvSpPr>
                <a:spLocks noChangeArrowheads="1"/>
              </p:cNvSpPr>
              <p:nvPr/>
            </p:nvSpPr>
            <p:spPr bwMode="auto">
              <a:xfrm>
                <a:off x="5791200" y="3733800"/>
                <a:ext cx="10099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SC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7" name="Rectangle 151"/>
              <p:cNvSpPr>
                <a:spLocks noChangeArrowheads="1"/>
              </p:cNvSpPr>
              <p:nvPr/>
            </p:nvSpPr>
            <p:spPr bwMode="auto">
              <a:xfrm>
                <a:off x="5867400" y="3581400"/>
                <a:ext cx="12022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NC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8" name="Rectangle 151"/>
              <p:cNvSpPr>
                <a:spLocks noChangeArrowheads="1"/>
              </p:cNvSpPr>
              <p:nvPr/>
            </p:nvSpPr>
            <p:spPr bwMode="auto">
              <a:xfrm>
                <a:off x="5867400" y="3352800"/>
                <a:ext cx="11702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VA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29" name="Rectangle 151"/>
              <p:cNvSpPr>
                <a:spLocks noChangeArrowheads="1"/>
              </p:cNvSpPr>
              <p:nvPr/>
            </p:nvSpPr>
            <p:spPr bwMode="auto">
              <a:xfrm>
                <a:off x="6229356" y="3243978"/>
                <a:ext cx="150683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MD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0" name="Rectangle 151"/>
              <p:cNvSpPr>
                <a:spLocks noChangeArrowheads="1"/>
              </p:cNvSpPr>
              <p:nvPr/>
            </p:nvSpPr>
            <p:spPr bwMode="auto">
              <a:xfrm>
                <a:off x="5867400" y="3048000"/>
                <a:ext cx="11221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PA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1" name="Rectangle 151"/>
              <p:cNvSpPr>
                <a:spLocks noChangeArrowheads="1"/>
              </p:cNvSpPr>
              <p:nvPr/>
            </p:nvSpPr>
            <p:spPr bwMode="auto">
              <a:xfrm>
                <a:off x="6219830" y="3171822"/>
                <a:ext cx="112211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DE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2" name="Rectangle 151"/>
              <p:cNvSpPr>
                <a:spLocks noChangeArrowheads="1"/>
              </p:cNvSpPr>
              <p:nvPr/>
            </p:nvSpPr>
            <p:spPr bwMode="auto">
              <a:xfrm>
                <a:off x="6248400" y="3048000"/>
                <a:ext cx="97784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NJ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3" name="Rectangle 151"/>
              <p:cNvSpPr>
                <a:spLocks noChangeArrowheads="1"/>
              </p:cNvSpPr>
              <p:nvPr/>
            </p:nvSpPr>
            <p:spPr bwMode="auto">
              <a:xfrm>
                <a:off x="6362704" y="2919407"/>
                <a:ext cx="10419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CT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4" name="Rectangle 151"/>
              <p:cNvSpPr>
                <a:spLocks noChangeArrowheads="1"/>
              </p:cNvSpPr>
              <p:nvPr/>
            </p:nvSpPr>
            <p:spPr bwMode="auto">
              <a:xfrm>
                <a:off x="6472237" y="2862267"/>
                <a:ext cx="81754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RI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5" name="Rectangle 151"/>
              <p:cNvSpPr>
                <a:spLocks noChangeArrowheads="1"/>
              </p:cNvSpPr>
              <p:nvPr/>
            </p:nvSpPr>
            <p:spPr bwMode="auto">
              <a:xfrm>
                <a:off x="6457940" y="2767015"/>
                <a:ext cx="147476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MA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6" name="Rectangle 151"/>
              <p:cNvSpPr>
                <a:spLocks noChangeArrowheads="1"/>
              </p:cNvSpPr>
              <p:nvPr/>
            </p:nvSpPr>
            <p:spPr bwMode="auto">
              <a:xfrm>
                <a:off x="6324600" y="2438400"/>
                <a:ext cx="137859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ME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7" name="Rectangle 151"/>
              <p:cNvSpPr>
                <a:spLocks noChangeArrowheads="1"/>
              </p:cNvSpPr>
              <p:nvPr/>
            </p:nvSpPr>
            <p:spPr bwMode="auto">
              <a:xfrm>
                <a:off x="6224585" y="2676526"/>
                <a:ext cx="129844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NH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8" name="Rectangle 151"/>
              <p:cNvSpPr>
                <a:spLocks noChangeArrowheads="1"/>
              </p:cNvSpPr>
              <p:nvPr/>
            </p:nvSpPr>
            <p:spPr bwMode="auto">
              <a:xfrm>
                <a:off x="6143622" y="2609852"/>
                <a:ext cx="107402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VT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39" name="Rectangle 151"/>
              <p:cNvSpPr>
                <a:spLocks noChangeArrowheads="1"/>
              </p:cNvSpPr>
              <p:nvPr/>
            </p:nvSpPr>
            <p:spPr bwMode="auto">
              <a:xfrm>
                <a:off x="6010274" y="2762252"/>
                <a:ext cx="115417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NY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40" name="Rectangle 151"/>
              <p:cNvSpPr>
                <a:spLocks noChangeArrowheads="1"/>
              </p:cNvSpPr>
              <p:nvPr/>
            </p:nvSpPr>
            <p:spPr bwMode="auto">
              <a:xfrm>
                <a:off x="6229348" y="3343985"/>
                <a:ext cx="117020" cy="1231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800" b="0" i="0" u="none" strike="noStrike" cap="none" normalizeH="0" baseline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latin typeface="+mn-lt"/>
                  </a:rPr>
                  <a:t>DC</a:t>
                </a:r>
                <a:endParaRPr kumimoji="0" lang="en-US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</p:grp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796314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8204681A-3479-4B6B-ACC9-2E7AA050EAA7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45" name="Trapezoid 144"/>
          <p:cNvSpPr/>
          <p:nvPr/>
        </p:nvSpPr>
        <p:spPr bwMode="auto">
          <a:xfrm>
            <a:off x="959604" y="2682498"/>
            <a:ext cx="1066800" cy="441702"/>
          </a:xfrm>
          <a:prstGeom prst="trapezoid">
            <a:avLst>
              <a:gd name="adj" fmla="val 95884"/>
            </a:avLst>
          </a:pr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alpha val="67000"/>
                </a:schemeClr>
              </a:gs>
            </a:gsLst>
            <a:lin ang="2700000" scaled="1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" name="Rounded Rectangle 142"/>
          <p:cNvSpPr/>
          <p:nvPr/>
        </p:nvSpPr>
        <p:spPr bwMode="auto">
          <a:xfrm>
            <a:off x="457200" y="3124200"/>
            <a:ext cx="3886200" cy="3200400"/>
          </a:xfrm>
          <a:prstGeom prst="roundRect">
            <a:avLst>
              <a:gd name="adj" fmla="val 10565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chemeClr val="accent3"/>
              </a:gs>
            </a:gsLst>
            <a:lin ang="2700000" scaled="1"/>
            <a:tileRect/>
          </a:gra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 descr="Ma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599" y="3124200"/>
            <a:ext cx="3532496" cy="3155696"/>
          </a:xfrm>
          <a:prstGeom prst="rect">
            <a:avLst/>
          </a:prstGeom>
        </p:spPr>
      </p:pic>
      <p:sp>
        <p:nvSpPr>
          <p:cNvPr id="146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7239000" cy="990600"/>
          </a:xfrm>
        </p:spPr>
        <p:txBody>
          <a:bodyPr/>
          <a:lstStyle/>
          <a:p>
            <a:r>
              <a:rPr lang="da-DK" dirty="0" smtClean="0"/>
              <a:t>FortZED – Ft. Collins Zero Energy District </a:t>
            </a:r>
            <a:endParaRPr lang="da-DK" sz="180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141" name="Content Placeholder 2"/>
          <p:cNvSpPr txBox="1">
            <a:spLocks/>
          </p:cNvSpPr>
          <p:nvPr/>
        </p:nvSpPr>
        <p:spPr bwMode="auto">
          <a:xfrm>
            <a:off x="4419600" y="3200400"/>
            <a:ext cx="457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22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alibri" pitchFamily="34" charset="0"/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dirty="0">
                <a:latin typeface="Arial" charset="0"/>
                <a:cs typeface="Arial" charset="0"/>
              </a:rPr>
              <a:t>FortZED Jumpstart Zone:</a:t>
            </a:r>
          </a:p>
          <a:p>
            <a:r>
              <a:rPr lang="en-US" dirty="0">
                <a:latin typeface="Arial" charset="0"/>
                <a:cs typeface="Arial" charset="0"/>
              </a:rPr>
              <a:t>DOE-RDSI funded</a:t>
            </a:r>
          </a:p>
          <a:p>
            <a:r>
              <a:rPr lang="en-US" dirty="0">
                <a:latin typeface="Arial" charset="0"/>
                <a:cs typeface="Arial" charset="0"/>
              </a:rPr>
              <a:t>One of nine projects awarded</a:t>
            </a:r>
          </a:p>
          <a:p>
            <a:r>
              <a:rPr lang="en-US" dirty="0">
                <a:latin typeface="Arial" charset="0"/>
                <a:cs typeface="Arial" charset="0"/>
              </a:rPr>
              <a:t>$11.1m project ($6.5m + match)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2 of 8 feeders serving FortZED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Peak Demand:  ~7-8 MW/feeder</a:t>
            </a: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Arial" charset="0"/>
                <a:cs typeface="Arial" charset="0"/>
              </a:rPr>
              <a:t>Allows use of wide variety of distributed and renewable energy </a:t>
            </a:r>
            <a:r>
              <a:rPr lang="en-US" dirty="0" smtClean="0">
                <a:latin typeface="Arial" charset="0"/>
                <a:cs typeface="Arial" charset="0"/>
              </a:rPr>
              <a:t>resources for grid management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42" name="Content Placeholder 1"/>
          <p:cNvSpPr txBox="1">
            <a:spLocks/>
          </p:cNvSpPr>
          <p:nvPr/>
        </p:nvSpPr>
        <p:spPr>
          <a:xfrm>
            <a:off x="4343400" y="1295400"/>
            <a:ext cx="46482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i="1" dirty="0">
                <a:cs typeface="Arial" charset="0"/>
              </a:rPr>
              <a:t>Long </a:t>
            </a:r>
            <a:r>
              <a:rPr lang="en-US" sz="2000" i="1" dirty="0" smtClean="0">
                <a:cs typeface="Arial" charset="0"/>
              </a:rPr>
              <a:t>Term Goal: “Zero Energy District”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2000" dirty="0" smtClean="0">
                <a:cs typeface="Arial" charset="0"/>
              </a:rPr>
              <a:t>A (net) Zero </a:t>
            </a:r>
            <a:r>
              <a:rPr lang="en-US" sz="2000" dirty="0">
                <a:cs typeface="Arial" charset="0"/>
              </a:rPr>
              <a:t>Energy District is one that creates as much thermal and electrical energy locally as it </a:t>
            </a:r>
            <a:r>
              <a:rPr lang="en-US" sz="2000" dirty="0" smtClean="0">
                <a:cs typeface="Arial" charset="0"/>
              </a:rPr>
              <a:t>uses annually.</a:t>
            </a:r>
            <a:endParaRPr lang="en-US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719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RDSI Feeder Loads - July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382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FortZED/RDSI Project Sites and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89861" cy="491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04800" y="12954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US" dirty="0" smtClean="0"/>
              <a:t>Spirae’s platform enables DER to be automatically dispatched for real time grid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RDSI Impact on Feeder Load– July 27-28,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96314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73A6DED-A372-4B6C-89F0-F3158D23EF2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3030112"/>
              </p:ext>
            </p:extLst>
          </p:nvPr>
        </p:nvGraphicFramePr>
        <p:xfrm>
          <a:off x="533400" y="1447800"/>
          <a:ext cx="8093292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18285714" imgH="10285714" progId="StaticDib">
                  <p:embed/>
                </p:oleObj>
              </mc:Choice>
              <mc:Fallback>
                <p:oleObj name="Picture" r:id="rId3" imgW="18285714" imgH="10285714" progId="StaticDib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8093292" cy="46482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2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feasibility of local renewable generation</a:t>
            </a:r>
          </a:p>
          <a:p>
            <a:r>
              <a:rPr lang="en-US" dirty="0" smtClean="0"/>
              <a:t>Increased transmission efficiency</a:t>
            </a:r>
          </a:p>
          <a:p>
            <a:r>
              <a:rPr lang="en-US" dirty="0" smtClean="0"/>
              <a:t>Increased system generation capacity</a:t>
            </a:r>
          </a:p>
          <a:p>
            <a:r>
              <a:rPr lang="en-US" dirty="0" smtClean="0"/>
              <a:t>Increased grid and capacity control</a:t>
            </a:r>
          </a:p>
          <a:p>
            <a:r>
              <a:rPr lang="en-US" dirty="0" smtClean="0"/>
              <a:t>Decreased costs for consumers</a:t>
            </a:r>
          </a:p>
          <a:p>
            <a:r>
              <a:rPr lang="en-US" dirty="0" smtClean="0"/>
              <a:t>Decreased transmission and distribution bottlenecks</a:t>
            </a:r>
          </a:p>
          <a:p>
            <a:r>
              <a:rPr lang="en-US" b="1" dirty="0" smtClean="0"/>
              <a:t>Decreased emissions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77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Hindrances impeding distributed generation: regulatory and technical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Interconnection regulations</a:t>
            </a:r>
          </a:p>
          <a:p>
            <a:r>
              <a:rPr lang="en-US" sz="2200" dirty="0" smtClean="0"/>
              <a:t>Net-metering regulations</a:t>
            </a:r>
          </a:p>
          <a:p>
            <a:r>
              <a:rPr lang="en-US" sz="2200" dirty="0" smtClean="0"/>
              <a:t>Volt-</a:t>
            </a:r>
            <a:r>
              <a:rPr lang="en-US" sz="2200" dirty="0" err="1" smtClean="0"/>
              <a:t>Var</a:t>
            </a:r>
            <a:r>
              <a:rPr lang="en-US" sz="2200" dirty="0" smtClean="0"/>
              <a:t> management</a:t>
            </a:r>
          </a:p>
          <a:p>
            <a:r>
              <a:rPr lang="en-US" sz="2200" dirty="0" smtClean="0"/>
              <a:t>Watt-Volt management</a:t>
            </a:r>
          </a:p>
          <a:p>
            <a:r>
              <a:rPr lang="en-US" sz="2200" dirty="0" smtClean="0"/>
              <a:t>Renewable Curtailment</a:t>
            </a:r>
          </a:p>
          <a:p>
            <a:r>
              <a:rPr lang="en-US" sz="2200" dirty="0" smtClean="0"/>
              <a:t>Watt-frequency management</a:t>
            </a:r>
          </a:p>
          <a:p>
            <a:r>
              <a:rPr lang="en-US" sz="2200" dirty="0" smtClean="0"/>
              <a:t>Voltage Sag ride-through</a:t>
            </a:r>
          </a:p>
          <a:p>
            <a:r>
              <a:rPr lang="en-US" sz="2200" dirty="0" smtClean="0"/>
              <a:t>Dynamic grid stabilization</a:t>
            </a:r>
          </a:p>
          <a:p>
            <a:r>
              <a:rPr lang="en-US" sz="2200" dirty="0" smtClean="0"/>
              <a:t>Stranded existing centralized generation IPP &amp; Utility assets</a:t>
            </a:r>
          </a:p>
          <a:p>
            <a:r>
              <a:rPr lang="en-US" sz="2200" dirty="0" smtClean="0"/>
              <a:t>Impacts of variable renewable resources in distribution feeder voltage and harmonic levels</a:t>
            </a:r>
          </a:p>
          <a:p>
            <a:r>
              <a:rPr lang="en-US" sz="2200" dirty="0" smtClean="0"/>
              <a:t>Redesign of distribution systems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7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 supporting distributed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Well-designed interconnection standards</a:t>
            </a:r>
          </a:p>
          <a:p>
            <a:r>
              <a:rPr lang="en-US" dirty="0" smtClean="0"/>
              <a:t>Net-metering standards</a:t>
            </a:r>
          </a:p>
          <a:p>
            <a:r>
              <a:rPr lang="en-US" dirty="0" smtClean="0"/>
              <a:t>Public benefit funds/clean energy funds</a:t>
            </a:r>
          </a:p>
          <a:p>
            <a:r>
              <a:rPr lang="en-US" dirty="0" smtClean="0"/>
              <a:t>Feed-in tariffs</a:t>
            </a:r>
          </a:p>
          <a:p>
            <a:r>
              <a:rPr lang="en-US" dirty="0" smtClean="0"/>
              <a:t>FERC Order </a:t>
            </a:r>
            <a:r>
              <a:rPr lang="en-US" dirty="0"/>
              <a:t>2006 </a:t>
            </a:r>
            <a:r>
              <a:rPr lang="en-US" dirty="0" smtClean="0"/>
              <a:t>(standardized </a:t>
            </a:r>
            <a:r>
              <a:rPr lang="en-US" dirty="0"/>
              <a:t>procedures for interconnection of small QF </a:t>
            </a:r>
            <a:r>
              <a:rPr lang="en-US" dirty="0" smtClean="0"/>
              <a:t>generators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FERC Order 755 (October 20, 2011)</a:t>
            </a:r>
          </a:p>
          <a:p>
            <a:r>
              <a:rPr lang="en-US" dirty="0" smtClean="0"/>
              <a:t>Recent FERC order in </a:t>
            </a:r>
            <a:r>
              <a:rPr lang="en-US" i="1" dirty="0" err="1"/>
              <a:t>Iberdrola</a:t>
            </a:r>
            <a:r>
              <a:rPr lang="en-US" i="1" dirty="0"/>
              <a:t> Renewables, Inc., et al. v. Bonneville Power Admin.</a:t>
            </a:r>
            <a:r>
              <a:rPr lang="en-US" dirty="0"/>
              <a:t>, 137 FERC 61,185 (Dec. 7, 2011)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FERC Order 755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 rules for Energy Storage used for Regulation Service</a:t>
            </a:r>
          </a:p>
          <a:p>
            <a:r>
              <a:rPr lang="en-US" dirty="0" smtClean="0"/>
              <a:t>Two-part compensation:</a:t>
            </a:r>
          </a:p>
          <a:p>
            <a:pPr lvl="1"/>
            <a:r>
              <a:rPr lang="en-US" dirty="0" smtClean="0"/>
              <a:t>Capacity payment (incl. opportunity cost for providers to stand by)</a:t>
            </a:r>
          </a:p>
          <a:p>
            <a:pPr lvl="1"/>
            <a:r>
              <a:rPr lang="en-US" dirty="0" smtClean="0"/>
              <a:t>Market-based performance payment</a:t>
            </a:r>
          </a:p>
          <a:p>
            <a:r>
              <a:rPr lang="en-US" dirty="0" smtClean="0"/>
              <a:t>ESS’ regulation service will benefit more from wholesale market</a:t>
            </a:r>
          </a:p>
          <a:p>
            <a:r>
              <a:rPr lang="en-US" dirty="0" smtClean="0"/>
              <a:t>15 min. and 1 hour frequency regulation in the wholesale market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8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FERC Order-</a:t>
            </a:r>
            <a:r>
              <a:rPr lang="en-US" dirty="0" err="1" smtClean="0"/>
              <a:t>Iberdrola</a:t>
            </a:r>
            <a:r>
              <a:rPr lang="en-US" dirty="0" smtClean="0"/>
              <a:t> v. BPA</a:t>
            </a:r>
            <a:r>
              <a:rPr lang="en-US" dirty="0"/>
              <a:t> </a:t>
            </a:r>
            <a:r>
              <a:rPr lang="en-US" dirty="0" smtClean="0"/>
              <a:t>(2011)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Petitioners alleged BPA was discriminating against wind generators in implementing the Environmental </a:t>
            </a:r>
            <a:r>
              <a:rPr lang="en-US" dirty="0" err="1" smtClean="0"/>
              <a:t>Redispatch</a:t>
            </a:r>
            <a:r>
              <a:rPr lang="en-US" dirty="0" smtClean="0"/>
              <a:t> Policy, which provides for curtailment in violation of BPA’s OATT and Petitioners’ LGIAs</a:t>
            </a:r>
          </a:p>
          <a:p>
            <a:r>
              <a:rPr lang="en-US" dirty="0" smtClean="0"/>
              <a:t>FERC, under the authority granted by FPA 211A, ordered BPA to file tariff revisions that are not unduly discriminatory or preferential</a:t>
            </a:r>
          </a:p>
          <a:p>
            <a:pPr lvl="1"/>
            <a:r>
              <a:rPr lang="en-US" dirty="0" smtClean="0"/>
              <a:t>Must provide transmission service on terms and conditions that are comparable to those under which BPA provides transmission service to itself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8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 Policies are Driving Renewable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69551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25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 of the Recent FERC Orders-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FERC Order 755</a:t>
            </a:r>
            <a:r>
              <a:rPr lang="en-US" dirty="0" smtClean="0"/>
              <a:t>—Opens the door to wind/solar independent generators to add Energy Storage. </a:t>
            </a:r>
          </a:p>
          <a:p>
            <a:r>
              <a:rPr lang="en-US" b="1" dirty="0" err="1" smtClean="0"/>
              <a:t>Iberdrola</a:t>
            </a:r>
            <a:r>
              <a:rPr lang="en-US" dirty="0" smtClean="0"/>
              <a:t>—</a:t>
            </a:r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 framework and a background for distributed generation projects across the U.S. to request equal, nondiscriminatory treatment from the transmission interconnection agreements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39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Levelized</a:t>
            </a:r>
            <a:r>
              <a:rPr lang="en-US" dirty="0" smtClean="0"/>
              <a:t> Cost of Energy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8" y="1449388"/>
            <a:ext cx="6664353" cy="500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54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Cumulative Capacity of NEM (MW, CEC, AC)</a:t>
            </a:r>
            <a:br>
              <a:rPr lang="en-US" dirty="0" smtClean="0"/>
            </a:br>
            <a:r>
              <a:rPr lang="en-US" sz="2000" dirty="0" smtClean="0"/>
              <a:t>Interconnected with PG&amp;E Grid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298" y="1449388"/>
            <a:ext cx="6664353" cy="5003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9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46" name="Straight Connector 16"/>
          <p:cNvCxnSpPr>
            <a:cxnSpLocks noChangeShapeType="1"/>
          </p:cNvCxnSpPr>
          <p:nvPr/>
        </p:nvCxnSpPr>
        <p:spPr bwMode="auto">
          <a:xfrm>
            <a:off x="191968" y="3725863"/>
            <a:ext cx="8787911" cy="1587"/>
          </a:xfrm>
          <a:prstGeom prst="line">
            <a:avLst/>
          </a:prstGeom>
          <a:noFill/>
          <a:ln w="9525">
            <a:solidFill>
              <a:srgbClr val="BED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21274" y="3683000"/>
            <a:ext cx="830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/>
          <a:lstStyle/>
          <a:p>
            <a:r>
              <a:rPr lang="en-US" sz="800" dirty="0" smtClean="0">
                <a:solidFill>
                  <a:srgbClr val="000000"/>
                </a:solidFill>
              </a:rPr>
              <a:t>Hogan </a:t>
            </a:r>
            <a:r>
              <a:rPr lang="en-US" sz="800" dirty="0" err="1" smtClean="0">
                <a:solidFill>
                  <a:srgbClr val="000000"/>
                </a:solidFill>
              </a:rPr>
              <a:t>Lovells</a:t>
            </a:r>
            <a:r>
              <a:rPr lang="en-US" sz="800" dirty="0" smtClean="0">
                <a:solidFill>
                  <a:srgbClr val="000000"/>
                </a:solidFill>
              </a:rPr>
              <a:t> has offices in: 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15414" y="3937000"/>
            <a:ext cx="9964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r>
              <a:rPr lang="en-US" sz="800" dirty="0" smtClean="0">
                <a:solidFill>
                  <a:srgbClr val="000000"/>
                </a:solidFill>
              </a:rPr>
              <a:t>Abu Dhabi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Alicante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Amsterdam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Baltimore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Beijing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Berlin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Brussels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Budapest*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Caracas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227992" y="3937000"/>
            <a:ext cx="9964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r>
              <a:rPr lang="en-US" sz="800" dirty="0" smtClean="0">
                <a:solidFill>
                  <a:srgbClr val="000000"/>
                </a:solidFill>
              </a:rPr>
              <a:t>Colorado Springs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Denver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Dubai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Dusseldorf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Frankfurt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Hamburg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Hanoi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Ho Chi Minh City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Hong Kong</a:t>
            </a: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2242038" y="3937000"/>
            <a:ext cx="9964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r>
              <a:rPr lang="en-US" sz="800" dirty="0" smtClean="0">
                <a:solidFill>
                  <a:srgbClr val="000000"/>
                </a:solidFill>
              </a:rPr>
              <a:t>Houston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Jeddah*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London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Los Angeles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Madrid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Miami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Milan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Moscow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Munich</a:t>
            </a:r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3254619" y="3937000"/>
            <a:ext cx="9964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r>
              <a:rPr lang="en-US" sz="800" dirty="0" smtClean="0">
                <a:solidFill>
                  <a:srgbClr val="000000"/>
                </a:solidFill>
              </a:rPr>
              <a:t>New York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Northern Virginia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Paris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Philadelphia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Prague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Riyadh*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Rome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San Francisco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Shanghai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268667" y="3937000"/>
            <a:ext cx="996462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r>
              <a:rPr lang="en-US" sz="800" dirty="0" smtClean="0">
                <a:solidFill>
                  <a:srgbClr val="000000"/>
                </a:solidFill>
              </a:rPr>
              <a:t>Silicon Valley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Singapore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Tokyo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Ulaanbaatar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Warsaw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Washington DC</a:t>
            </a:r>
          </a:p>
          <a:p>
            <a:r>
              <a:rPr lang="en-US" sz="800" dirty="0" smtClean="0">
                <a:solidFill>
                  <a:srgbClr val="000000"/>
                </a:solidFill>
              </a:rPr>
              <a:t>Zagreb*</a:t>
            </a: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215412" y="5715000"/>
            <a:ext cx="7620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/>
          <a:lstStyle/>
          <a:p>
            <a:r>
              <a:rPr lang="en-US" sz="600" dirty="0" smtClean="0">
                <a:solidFill>
                  <a:srgbClr val="000000"/>
                </a:solidFill>
              </a:rPr>
              <a:t>"Hogan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" or the "firm" is an international legal practice that includes 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 International LLP and 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 US LLP.</a:t>
            </a:r>
          </a:p>
          <a:p>
            <a:endParaRPr lang="en-US" sz="600" dirty="0" smtClean="0">
              <a:solidFill>
                <a:srgbClr val="000000"/>
              </a:solidFill>
            </a:endParaRPr>
          </a:p>
          <a:p>
            <a:r>
              <a:rPr lang="en-US" sz="600" dirty="0" smtClean="0">
                <a:solidFill>
                  <a:srgbClr val="000000"/>
                </a:solidFill>
              </a:rPr>
              <a:t>The word "partner" is used to refer to a member of 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 International LLP or a partner of 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 US LLP, or an employee or consultant with equivalent standing and qualifications, and to a partner, member, employee or consultant in any of their affiliated businesses who has equivalent standing.  Where case studies are included, results achieved do not guarantee similar outcomes for other clients.  Attorney Advertising.</a:t>
            </a:r>
          </a:p>
          <a:p>
            <a:endParaRPr lang="en-US" sz="600" dirty="0" smtClean="0">
              <a:solidFill>
                <a:srgbClr val="000000"/>
              </a:solidFill>
            </a:endParaRPr>
          </a:p>
          <a:p>
            <a:r>
              <a:rPr lang="en-US" sz="600" dirty="0" smtClean="0">
                <a:solidFill>
                  <a:srgbClr val="000000"/>
                </a:solidFill>
              </a:rPr>
              <a:t>© Hogan </a:t>
            </a:r>
            <a:r>
              <a:rPr lang="en-US" sz="600" dirty="0" err="1" smtClean="0">
                <a:solidFill>
                  <a:srgbClr val="000000"/>
                </a:solidFill>
              </a:rPr>
              <a:t>Lovells</a:t>
            </a:r>
            <a:r>
              <a:rPr lang="en-US" sz="600" dirty="0" smtClean="0">
                <a:solidFill>
                  <a:srgbClr val="000000"/>
                </a:solidFill>
              </a:rPr>
              <a:t>  2011.  All rights reserved.</a:t>
            </a:r>
            <a:endParaRPr lang="en-GB" sz="600" dirty="0" smtClean="0">
              <a:solidFill>
                <a:srgbClr val="000000"/>
              </a:solidFill>
            </a:endParaRPr>
          </a:p>
          <a:p>
            <a:endParaRPr lang="en-US" sz="600" dirty="0" smtClean="0">
              <a:solidFill>
                <a:srgbClr val="000000"/>
              </a:solidFill>
            </a:endParaRPr>
          </a:p>
          <a:p>
            <a:r>
              <a:rPr lang="en-US" sz="600" dirty="0" smtClean="0">
                <a:solidFill>
                  <a:srgbClr val="000000"/>
                </a:solidFill>
              </a:rPr>
              <a:t>*Associated offices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44463" y="3249613"/>
            <a:ext cx="3098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GB" sz="1600" b="1" dirty="0">
                <a:ea typeface="Geneva" charset="-128"/>
              </a:rPr>
              <a:t>www.hoganlovells.com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3CE14-193D-442A-B67C-887A6D4A8036}" type="slidenum">
              <a:rPr lang="en-GB"/>
              <a:pPr/>
              <a:t>4</a:t>
            </a:fld>
            <a:endParaRPr lang="en-GB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D</a:t>
            </a:r>
            <a:r>
              <a:rPr lang="en-US" dirty="0" smtClean="0"/>
              <a:t>istributed Generation (“DG”)?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“Electric power source connected directly to the distribution network or on the customer side of the meter.” </a:t>
            </a:r>
            <a:r>
              <a:rPr lang="en-US" sz="1400" dirty="0" smtClean="0"/>
              <a:t>Swedish Royal Institute of Technology, Dep’t of Electric Power Engineering definition</a:t>
            </a:r>
          </a:p>
          <a:p>
            <a:r>
              <a:rPr lang="en-US" dirty="0" smtClean="0"/>
              <a:t>DG electric-generating technologies include renewable generation:</a:t>
            </a:r>
          </a:p>
          <a:p>
            <a:pPr lvl="1"/>
            <a:r>
              <a:rPr lang="en-US" dirty="0" smtClean="0"/>
              <a:t>Combined heat and power</a:t>
            </a:r>
          </a:p>
          <a:p>
            <a:pPr lvl="1"/>
            <a:r>
              <a:rPr lang="en-US" dirty="0" smtClean="0"/>
              <a:t>Small wind installations</a:t>
            </a:r>
          </a:p>
          <a:p>
            <a:pPr lvl="1"/>
            <a:r>
              <a:rPr lang="en-US" dirty="0" smtClean="0"/>
              <a:t>Small solar plants</a:t>
            </a:r>
          </a:p>
          <a:p>
            <a:pPr lvl="1"/>
            <a:r>
              <a:rPr lang="en-US" dirty="0" smtClean="0"/>
              <a:t>Engines, Turbines, Fuel cells</a:t>
            </a:r>
          </a:p>
          <a:p>
            <a:pPr lvl="1"/>
            <a:r>
              <a:rPr lang="en-US" dirty="0" smtClean="0"/>
              <a:t>Storage Generation (hydro and battery storage)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DG in the U.S.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449388"/>
            <a:ext cx="8826500" cy="5003800"/>
          </a:xfrm>
        </p:spPr>
        <p:txBody>
          <a:bodyPr/>
          <a:lstStyle/>
          <a:p>
            <a:r>
              <a:rPr lang="en-US" dirty="0" smtClean="0"/>
              <a:t>Regulatory Precursor to DG facilities: QF’s connect to the utility high voltage T-line</a:t>
            </a:r>
          </a:p>
          <a:p>
            <a:r>
              <a:rPr lang="en-US" dirty="0" smtClean="0"/>
              <a:t>DG connect at the lower voltage side, at or inside the substation or inside the meter</a:t>
            </a:r>
          </a:p>
          <a:p>
            <a:r>
              <a:rPr lang="en-US" dirty="0" smtClean="0"/>
              <a:t>Regulation is heavily state and city dependent</a:t>
            </a:r>
          </a:p>
          <a:p>
            <a:pPr lvl="1"/>
            <a:r>
              <a:rPr lang="en-US" dirty="0" smtClean="0"/>
              <a:t>FERC regulates wholesale markets, interstate transmission, connection to the high-voltage T-line</a:t>
            </a:r>
          </a:p>
          <a:p>
            <a:pPr lvl="1"/>
            <a:r>
              <a:rPr lang="en-US" dirty="0" smtClean="0"/>
              <a:t>States regulate retail markets, intrastate transmission, connection to the lower-voltage distribution lines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DG State Statutes: California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SB 2: 33% of total electricity must be renewable by Dec. 31, 2020</a:t>
            </a:r>
          </a:p>
          <a:p>
            <a:r>
              <a:rPr lang="en-US" dirty="0" smtClean="0"/>
              <a:t>California intends to generate over 12,000 MW of renewable DG by 2020</a:t>
            </a:r>
          </a:p>
          <a:p>
            <a:r>
              <a:rPr lang="en-US" dirty="0" smtClean="0"/>
              <a:t>CA IOUs and </a:t>
            </a:r>
            <a:r>
              <a:rPr lang="en-US" dirty="0" err="1" smtClean="0"/>
              <a:t>munis</a:t>
            </a:r>
            <a:r>
              <a:rPr lang="en-US" dirty="0" smtClean="0"/>
              <a:t> are developing new energy storage and EVs for storage</a:t>
            </a:r>
          </a:p>
          <a:p>
            <a:r>
              <a:rPr lang="en-US" dirty="0" smtClean="0"/>
              <a:t>AB 1150, SB 412: Amended the Self-Generation Incentive Program (a CA DG incentive program), extending the time frame and allowing for the use of more renewable technologies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96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DG State Statutes: Colorado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5100" y="1275220"/>
            <a:ext cx="8794750" cy="5003800"/>
          </a:xfrm>
        </p:spPr>
        <p:txBody>
          <a:bodyPr/>
          <a:lstStyle/>
          <a:p>
            <a:r>
              <a:rPr lang="en-US" sz="2400" dirty="0" smtClean="0"/>
              <a:t>2010 HB 1001 (codified at Colo. Rev. Stats. § 40-2-124)</a:t>
            </a:r>
          </a:p>
          <a:p>
            <a:r>
              <a:rPr lang="en-US" sz="2400" dirty="0" smtClean="0"/>
              <a:t>“‘Retail </a:t>
            </a:r>
            <a:r>
              <a:rPr lang="en-US" sz="2400" dirty="0"/>
              <a:t>distributed </a:t>
            </a:r>
            <a:r>
              <a:rPr lang="en-US" sz="2400" dirty="0" smtClean="0"/>
              <a:t>generation’ . . . shall </a:t>
            </a:r>
            <a:r>
              <a:rPr lang="en-US" sz="2400" dirty="0"/>
              <a:t>be sized to supply no more than one hundred twenty percent of the average annual consumption of electricity by the customer at that site</a:t>
            </a:r>
            <a:r>
              <a:rPr lang="en-US" sz="2400" dirty="0" smtClean="0"/>
              <a:t>.”  Colo</a:t>
            </a:r>
            <a:r>
              <a:rPr lang="en-US" sz="2400" dirty="0"/>
              <a:t>. Rev. Stats. </a:t>
            </a:r>
            <a:r>
              <a:rPr lang="en-US" sz="2400" dirty="0" smtClean="0"/>
              <a:t>§ 40-2-124(1)(a)(V).</a:t>
            </a:r>
            <a:r>
              <a:rPr lang="en-US" sz="2400" dirty="0"/>
              <a:t>		</a:t>
            </a:r>
          </a:p>
          <a:p>
            <a:r>
              <a:rPr lang="en-US" sz="2400" dirty="0" smtClean="0"/>
              <a:t>“‘Wholesale </a:t>
            </a:r>
            <a:r>
              <a:rPr lang="en-US" sz="2400" dirty="0"/>
              <a:t>distributed </a:t>
            </a:r>
            <a:r>
              <a:rPr lang="en-US" sz="2400" dirty="0" smtClean="0"/>
              <a:t>generation’ </a:t>
            </a:r>
            <a:r>
              <a:rPr lang="en-US" sz="2400" dirty="0"/>
              <a:t>means a renewable energy resource in Colorado with a nameplate rating of thirty megawatts or less and that does not qualify as retail distributed generation</a:t>
            </a:r>
            <a:r>
              <a:rPr lang="en-US" sz="2400" dirty="0" smtClean="0"/>
              <a:t>.”  	</a:t>
            </a:r>
            <a:r>
              <a:rPr lang="en-US" sz="2400" i="1" dirty="0" smtClean="0"/>
              <a:t>Id</a:t>
            </a:r>
            <a:r>
              <a:rPr lang="en-US" sz="2400" dirty="0" smtClean="0"/>
              <a:t>. at </a:t>
            </a:r>
            <a:r>
              <a:rPr lang="en-US" sz="2400" dirty="0"/>
              <a:t>§ 40-2-124(1)(a)(</a:t>
            </a:r>
            <a:r>
              <a:rPr lang="en-US" sz="2400" dirty="0" smtClean="0"/>
              <a:t>VI).</a:t>
            </a:r>
          </a:p>
          <a:p>
            <a:r>
              <a:rPr lang="en-US" sz="2400" dirty="0" smtClean="0"/>
              <a:t>Renewable standard: “</a:t>
            </a:r>
            <a:r>
              <a:rPr lang="en-US" sz="2400" dirty="0"/>
              <a:t>Thirty percent of its retail electricity sales in Colorado for the years 2020 and thereafter, with distributed generation equaling at least three percent of its retail electricity sales.”  </a:t>
            </a:r>
            <a:r>
              <a:rPr lang="en-US" sz="2400" i="1" dirty="0" smtClean="0"/>
              <a:t>Id</a:t>
            </a:r>
            <a:r>
              <a:rPr lang="en-US" sz="2400" dirty="0" smtClean="0"/>
              <a:t>. at § </a:t>
            </a:r>
            <a:r>
              <a:rPr lang="en-US" sz="2400" dirty="0"/>
              <a:t>40-2-124(1)(c)(I)(E). </a:t>
            </a:r>
          </a:p>
        </p:txBody>
      </p:sp>
    </p:spTree>
    <p:extLst>
      <p:ext uri="{BB962C8B-B14F-4D97-AF65-F5344CB8AC3E}">
        <p14:creationId xmlns:p14="http://schemas.microsoft.com/office/powerpoint/2010/main" val="17663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 ZED Experience (</a:t>
            </a:r>
            <a:r>
              <a:rPr lang="en-US" dirty="0" err="1" smtClean="0"/>
              <a:t>Spirae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MW Pilot completed in 2011-integrated </a:t>
            </a:r>
            <a:r>
              <a:rPr lang="en-US" dirty="0"/>
              <a:t>and </a:t>
            </a:r>
            <a:r>
              <a:rPr lang="en-US" dirty="0" smtClean="0"/>
              <a:t>coordinated </a:t>
            </a:r>
            <a:r>
              <a:rPr lang="en-US" dirty="0"/>
              <a:t>a system of mixed distributed resources – including renewable generation, rotary- and inverter-based generation, PHEV and V2G vehicles, and demand response methods.</a:t>
            </a:r>
          </a:p>
          <a:p>
            <a:r>
              <a:rPr lang="en-US" dirty="0"/>
              <a:t>NEXT: 50 Megawatt Community</a:t>
            </a:r>
          </a:p>
          <a:p>
            <a:r>
              <a:rPr lang="en-US" dirty="0"/>
              <a:t>The Downtown area of Fort Collins is ready to become its own net zero energy district. </a:t>
            </a:r>
            <a:r>
              <a:rPr lang="en-US" dirty="0" smtClean="0"/>
              <a:t>SMART </a:t>
            </a:r>
            <a:r>
              <a:rPr lang="en-US" dirty="0" err="1"/>
              <a:t>GRIDCreating</a:t>
            </a:r>
            <a:r>
              <a:rPr lang="en-US" dirty="0"/>
              <a:t> a 5 Megawatt jump start demonstration using Smart Grid technology and reducing peak load demand by 20-30%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5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Fort ZED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619999" cy="48574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0BBFD-3C28-455B-B3E3-FD8D1415BAC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7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8"/>
</p:tagLst>
</file>

<file path=ppt/theme/theme1.xml><?xml version="1.0" encoding="utf-8"?>
<a:theme xmlns:a="http://schemas.openxmlformats.org/drawingml/2006/main" name="Blank">
  <a:themeElements>
    <a:clrScheme name="Hogan Lovells">
      <a:dk1>
        <a:sysClr val="windowText" lastClr="000000"/>
      </a:dk1>
      <a:lt1>
        <a:sysClr val="window" lastClr="FFFFFF"/>
      </a:lt1>
      <a:dk2>
        <a:srgbClr val="1F497D"/>
      </a:dk2>
      <a:lt2>
        <a:srgbClr val="BED600"/>
      </a:lt2>
      <a:accent1>
        <a:srgbClr val="EF8200"/>
      </a:accent1>
      <a:accent2>
        <a:srgbClr val="4B116F"/>
      </a:accent2>
      <a:accent3>
        <a:srgbClr val="F32837"/>
      </a:accent3>
      <a:accent4>
        <a:srgbClr val="B6ACA7"/>
      </a:accent4>
      <a:accent5>
        <a:srgbClr val="984874"/>
      </a:accent5>
      <a:accent6>
        <a:srgbClr val="00AAD2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gan Lovel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 Lovel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 Lovel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 Lovel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 Lovel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 Lovel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 Lovells 13">
        <a:dk1>
          <a:srgbClr val="000000"/>
        </a:dk1>
        <a:lt1>
          <a:srgbClr val="FFFFFF"/>
        </a:lt1>
        <a:dk2>
          <a:srgbClr val="000000"/>
        </a:dk2>
        <a:lt2>
          <a:srgbClr val="EF8200"/>
        </a:lt2>
        <a:accent1>
          <a:srgbClr val="B6ACA7"/>
        </a:accent1>
        <a:accent2>
          <a:srgbClr val="005A8C"/>
        </a:accent2>
        <a:accent3>
          <a:srgbClr val="FFFFFF"/>
        </a:accent3>
        <a:accent4>
          <a:srgbClr val="000000"/>
        </a:accent4>
        <a:accent5>
          <a:srgbClr val="D7D2D0"/>
        </a:accent5>
        <a:accent6>
          <a:srgbClr val="00517E"/>
        </a:accent6>
        <a:hlink>
          <a:srgbClr val="00BEB7"/>
        </a:hlink>
        <a:folHlink>
          <a:srgbClr val="984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HoganLovells">
  <a:themeElements>
    <a:clrScheme name="HoganLovells 13">
      <a:dk1>
        <a:srgbClr val="000000"/>
      </a:dk1>
      <a:lt1>
        <a:srgbClr val="FFFFFF"/>
      </a:lt1>
      <a:dk2>
        <a:srgbClr val="000000"/>
      </a:dk2>
      <a:lt2>
        <a:srgbClr val="EF8200"/>
      </a:lt2>
      <a:accent1>
        <a:srgbClr val="B6ACA7"/>
      </a:accent1>
      <a:accent2>
        <a:srgbClr val="005A8C"/>
      </a:accent2>
      <a:accent3>
        <a:srgbClr val="FFFFFF"/>
      </a:accent3>
      <a:accent4>
        <a:srgbClr val="000000"/>
      </a:accent4>
      <a:accent5>
        <a:srgbClr val="D7D2D0"/>
      </a:accent5>
      <a:accent6>
        <a:srgbClr val="00517E"/>
      </a:accent6>
      <a:hlink>
        <a:srgbClr val="00BEB7"/>
      </a:hlink>
      <a:folHlink>
        <a:srgbClr val="984874"/>
      </a:folHlink>
    </a:clrScheme>
    <a:fontScheme name="HoganLovell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ganLovel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Lovel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Lovel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Lovel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Lovel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ganLovel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ganLovells 13">
        <a:dk1>
          <a:srgbClr val="000000"/>
        </a:dk1>
        <a:lt1>
          <a:srgbClr val="FFFFFF"/>
        </a:lt1>
        <a:dk2>
          <a:srgbClr val="000000"/>
        </a:dk2>
        <a:lt2>
          <a:srgbClr val="EF8200"/>
        </a:lt2>
        <a:accent1>
          <a:srgbClr val="B6ACA7"/>
        </a:accent1>
        <a:accent2>
          <a:srgbClr val="005A8C"/>
        </a:accent2>
        <a:accent3>
          <a:srgbClr val="FFFFFF"/>
        </a:accent3>
        <a:accent4>
          <a:srgbClr val="000000"/>
        </a:accent4>
        <a:accent5>
          <a:srgbClr val="D7D2D0"/>
        </a:accent5>
        <a:accent6>
          <a:srgbClr val="00517E"/>
        </a:accent6>
        <a:hlink>
          <a:srgbClr val="00BEB7"/>
        </a:hlink>
        <a:folHlink>
          <a:srgbClr val="98487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233</TotalTime>
  <Words>1523</Words>
  <Application>Microsoft Office PowerPoint</Application>
  <PresentationFormat>On-screen Show (4:3)</PresentationFormat>
  <Paragraphs>407</Paragraphs>
  <Slides>33</Slides>
  <Notes>3</Notes>
  <HiddenSlides>7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Blank</vt:lpstr>
      <vt:lpstr>HoganLovells</vt:lpstr>
      <vt:lpstr>Picture</vt:lpstr>
      <vt:lpstr>Distributed Generation</vt:lpstr>
      <vt:lpstr>RPS Policies as of December 2011</vt:lpstr>
      <vt:lpstr>RPS Policies are Driving Renewable Generation</vt:lpstr>
      <vt:lpstr>What is Distributed Generation (“DG”)?</vt:lpstr>
      <vt:lpstr>DG in the U.S.</vt:lpstr>
      <vt:lpstr>Recent DG State Statutes: California</vt:lpstr>
      <vt:lpstr>Recent DG State Statutes: Colorado</vt:lpstr>
      <vt:lpstr>Fort ZED Experience (Spirae)</vt:lpstr>
      <vt:lpstr>Fort ZED</vt:lpstr>
      <vt:lpstr>Spirae Project Examples</vt:lpstr>
      <vt:lpstr>Danish Cell Controller Project</vt:lpstr>
      <vt:lpstr>Danish Power Generation from 1980s to Present</vt:lpstr>
      <vt:lpstr>Denmark’s Energy Supply Goals</vt:lpstr>
      <vt:lpstr>Energinet.DK Cell Controller Pilot Project</vt:lpstr>
      <vt:lpstr>Energinet.dk Cell Controller Project Distributed Generation and Cell Structure</vt:lpstr>
      <vt:lpstr>Energinet.dk Cell Controller Project Test Area</vt:lpstr>
      <vt:lpstr>Energinet.dk Cell Controller Project Test Area</vt:lpstr>
      <vt:lpstr>Wind Turbines and CHPs</vt:lpstr>
      <vt:lpstr>Synchronizer, Synch Condenser, and Secondary Load Controller</vt:lpstr>
      <vt:lpstr>Cell Controller Capabilities and Benefits</vt:lpstr>
      <vt:lpstr>FortZED – Ft. Collins Zero Energy District </vt:lpstr>
      <vt:lpstr>RDSI Feeder Loads - July 2010</vt:lpstr>
      <vt:lpstr>FortZED/RDSI Project Sites and Resources</vt:lpstr>
      <vt:lpstr>RDSI Impact on Feeder Load– July 27-28, 2011</vt:lpstr>
      <vt:lpstr>Why is DG important?</vt:lpstr>
      <vt:lpstr>Hindrances impeding distributed generation: regulatory and technical</vt:lpstr>
      <vt:lpstr>Policies supporting distributed generation</vt:lpstr>
      <vt:lpstr>FERC Order 755</vt:lpstr>
      <vt:lpstr>Recent FERC Order-Iberdrola v. BPA (2011)</vt:lpstr>
      <vt:lpstr>Implication of the Recent FERC Orders-</vt:lpstr>
      <vt:lpstr>Levelized Cost of Energy</vt:lpstr>
      <vt:lpstr>Cumulative Capacity of NEM (MW, CEC, AC) Interconnected with PG&amp;E Grid</vt:lpstr>
      <vt:lpstr>PowerPoint Presentation</vt:lpstr>
    </vt:vector>
  </TitlesOfParts>
  <Company>Hogan Lovells US LLP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Generation</dc:title>
  <dc:creator>Tiffany B. Joye</dc:creator>
  <cp:lastModifiedBy>Kate van Houten</cp:lastModifiedBy>
  <cp:revision>36</cp:revision>
  <cp:lastPrinted>2012-01-06T19:53:43Z</cp:lastPrinted>
  <dcterms:created xsi:type="dcterms:W3CDTF">2011-12-12T17:01:20Z</dcterms:created>
  <dcterms:modified xsi:type="dcterms:W3CDTF">2012-01-06T19:53:58Z</dcterms:modified>
</cp:coreProperties>
</file>